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fincen.gov/" TargetMode="External"/><Relationship Id="rId3" Type="http://schemas.openxmlformats.org/officeDocument/2006/relationships/hyperlink" Target="mailto:BSAEFilingHelp@fincen.gov" TargetMode="External"/><Relationship Id="rId4" Type="http://schemas.openxmlformats.org/officeDocument/2006/relationships/hyperlink" Target="http://www.fincen.gov/reg_bsaforms.html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9994" y="450850"/>
            <a:ext cx="6861809" cy="784225"/>
            <a:chOff x="459994" y="450850"/>
            <a:chExt cx="6861809" cy="784225"/>
          </a:xfrm>
        </p:grpSpPr>
        <p:sp>
          <p:nvSpPr>
            <p:cNvPr id="3" name="object 3"/>
            <p:cNvSpPr/>
            <p:nvPr/>
          </p:nvSpPr>
          <p:spPr>
            <a:xfrm>
              <a:off x="466344" y="1217676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40552" y="457200"/>
              <a:ext cx="0" cy="771525"/>
            </a:xfrm>
            <a:custGeom>
              <a:avLst/>
              <a:gdLst/>
              <a:ahLst/>
              <a:cxnLst/>
              <a:rect l="l" t="t" r="r" b="b"/>
              <a:pathLst>
                <a:path w="0" h="771525">
                  <a:moveTo>
                    <a:pt x="0" y="0"/>
                  </a:moveTo>
                  <a:lnTo>
                    <a:pt x="0" y="771144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834895" y="457200"/>
              <a:ext cx="0" cy="771525"/>
            </a:xfrm>
            <a:custGeom>
              <a:avLst/>
              <a:gdLst/>
              <a:ahLst/>
              <a:cxnLst/>
              <a:rect l="l" t="t" r="r" b="b"/>
              <a:pathLst>
                <a:path w="0" h="771525">
                  <a:moveTo>
                    <a:pt x="0" y="0"/>
                  </a:moveTo>
                  <a:lnTo>
                    <a:pt x="0" y="771144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215888" y="1081278"/>
            <a:ext cx="82867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OMB</a:t>
            </a:r>
            <a:r>
              <a:rPr dirty="0" sz="650" spc="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No.</a:t>
            </a:r>
            <a:r>
              <a:rPr dirty="0" sz="650" spc="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1506-0004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9994" y="1394205"/>
            <a:ext cx="6861809" cy="1616075"/>
            <a:chOff x="459994" y="1394205"/>
            <a:chExt cx="6861809" cy="1616075"/>
          </a:xfrm>
        </p:grpSpPr>
        <p:sp>
          <p:nvSpPr>
            <p:cNvPr id="8" name="object 8"/>
            <p:cNvSpPr/>
            <p:nvPr/>
          </p:nvSpPr>
          <p:spPr>
            <a:xfrm>
              <a:off x="466344" y="1400555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66344" y="1560576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66344" y="3006851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66344" y="1755648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66344" y="2045207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66344" y="2365248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66344" y="2670048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531368" y="1569210"/>
            <a:ext cx="36366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Section</a:t>
            </a:r>
            <a:r>
              <a:rPr dirty="0" sz="900" spc="-8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A--Person(s)</a:t>
            </a:r>
            <a:r>
              <a:rPr dirty="0" sz="900" spc="-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dirty="0" sz="900" spc="-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Whose</a:t>
            </a:r>
            <a:r>
              <a:rPr dirty="0" sz="900" spc="-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Behalf</a:t>
            </a:r>
            <a:r>
              <a:rPr dirty="0" sz="900" spc="-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0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ransaction(s)</a:t>
            </a:r>
            <a:r>
              <a:rPr dirty="0" sz="900" spc="-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900" spc="-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Conducted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2034793"/>
            <a:ext cx="12160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dirty="0" sz="750" spc="2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Doing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(DBA)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88684" y="1740661"/>
            <a:ext cx="74168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750" spc="4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Middle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initial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73955" y="1740661"/>
            <a:ext cx="60769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750" spc="30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r>
              <a:rPr dirty="0" sz="750" spc="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8987" y="1737614"/>
            <a:ext cx="1844039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750" spc="4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Individual’s</a:t>
            </a:r>
            <a:r>
              <a:rPr dirty="0" sz="7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last</a:t>
            </a:r>
            <a:r>
              <a:rPr dirty="0" sz="7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r>
              <a:rPr dirty="0" sz="7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entity’s</a:t>
            </a:r>
            <a:r>
              <a:rPr dirty="0" sz="7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431664" y="1755520"/>
            <a:ext cx="2018030" cy="294640"/>
            <a:chOff x="4431664" y="1755520"/>
            <a:chExt cx="2018030" cy="294640"/>
          </a:xfrm>
        </p:grpSpPr>
        <p:sp>
          <p:nvSpPr>
            <p:cNvPr id="21" name="object 21"/>
            <p:cNvSpPr/>
            <p:nvPr/>
          </p:nvSpPr>
          <p:spPr>
            <a:xfrm>
              <a:off x="4434839" y="1758695"/>
              <a:ext cx="0" cy="285115"/>
            </a:xfrm>
            <a:custGeom>
              <a:avLst/>
              <a:gdLst/>
              <a:ahLst/>
              <a:cxnLst/>
              <a:rect l="l" t="t" r="r" b="b"/>
              <a:pathLst>
                <a:path w="0" h="285114">
                  <a:moveTo>
                    <a:pt x="0" y="0"/>
                  </a:moveTo>
                  <a:lnTo>
                    <a:pt x="0" y="28498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446519" y="1760220"/>
              <a:ext cx="0" cy="287020"/>
            </a:xfrm>
            <a:custGeom>
              <a:avLst/>
              <a:gdLst/>
              <a:ahLst/>
              <a:cxnLst/>
              <a:rect l="l" t="t" r="r" b="b"/>
              <a:pathLst>
                <a:path w="0" h="287019">
                  <a:moveTo>
                    <a:pt x="0" y="0"/>
                  </a:moveTo>
                  <a:lnTo>
                    <a:pt x="0" y="286512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5598667" y="2034793"/>
            <a:ext cx="6172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dirty="0" sz="75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SSN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EIN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54025" y="2040508"/>
            <a:ext cx="6867525" cy="7419340"/>
            <a:chOff x="454025" y="2040508"/>
            <a:chExt cx="6867525" cy="7419340"/>
          </a:xfrm>
        </p:grpSpPr>
        <p:sp>
          <p:nvSpPr>
            <p:cNvPr id="25" name="object 25"/>
            <p:cNvSpPr/>
            <p:nvPr/>
          </p:nvSpPr>
          <p:spPr>
            <a:xfrm>
              <a:off x="5535167" y="2043683"/>
              <a:ext cx="0" cy="957580"/>
            </a:xfrm>
            <a:custGeom>
              <a:avLst/>
              <a:gdLst/>
              <a:ahLst/>
              <a:cxnLst/>
              <a:rect l="l" t="t" r="r" b="b"/>
              <a:pathLst>
                <a:path w="0" h="957580">
                  <a:moveTo>
                    <a:pt x="0" y="0"/>
                  </a:moveTo>
                  <a:lnTo>
                    <a:pt x="0" y="957072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57200" y="9456419"/>
              <a:ext cx="6858000" cy="0"/>
            </a:xfrm>
            <a:custGeom>
              <a:avLst/>
              <a:gdLst/>
              <a:ahLst/>
              <a:cxnLst/>
              <a:rect l="l" t="t" r="r" b="b"/>
              <a:pathLst>
                <a:path w="6858000" h="0">
                  <a:moveTo>
                    <a:pt x="0" y="0"/>
                  </a:moveTo>
                  <a:lnTo>
                    <a:pt x="6858000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66344" y="3380232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537463" y="2350260"/>
            <a:ext cx="213931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dirty="0" sz="750" spc="3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750" spc="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(number,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street,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apt.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suite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no.)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0531" y="532383"/>
            <a:ext cx="931544" cy="656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FINCEN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r>
              <a:rPr dirty="0" sz="600" spc="22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231F20"/>
                </a:solidFill>
                <a:latin typeface="Arial"/>
                <a:cs typeface="Arial"/>
              </a:rPr>
              <a:t>104</a:t>
            </a:r>
            <a:endParaRPr sz="1600">
              <a:latin typeface="Arial"/>
              <a:cs typeface="Arial"/>
            </a:endParaRPr>
          </a:p>
          <a:p>
            <a:pPr marL="157480">
              <a:lnSpc>
                <a:spcPct val="100000"/>
              </a:lnSpc>
              <a:spcBef>
                <a:spcPts val="755"/>
              </a:spcBef>
            </a:pP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(Marc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650" spc="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20</a:t>
            </a:r>
            <a:r>
              <a:rPr dirty="0" sz="650" spc="-55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1)</a:t>
            </a:r>
            <a:endParaRPr sz="650">
              <a:latin typeface="Arial"/>
              <a:cs typeface="Arial"/>
            </a:endParaRPr>
          </a:p>
          <a:p>
            <a:pPr marL="365760" marR="44450" indent="-353695">
              <a:lnSpc>
                <a:spcPts val="710"/>
              </a:lnSpc>
              <a:spcBef>
                <a:spcPts val="120"/>
              </a:spcBef>
            </a:pPr>
            <a:r>
              <a:rPr dirty="0" sz="600" spc="-25">
                <a:solidFill>
                  <a:srgbClr val="231F20"/>
                </a:solidFill>
                <a:latin typeface="Arial"/>
                <a:cs typeface="Arial"/>
              </a:rPr>
              <a:t>Departmen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60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0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Arial"/>
                <a:cs typeface="Arial"/>
              </a:rPr>
              <a:t>Treasury 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FinCEN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8319" y="2662681"/>
            <a:ext cx="31178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dirty="0" sz="750" spc="2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City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34132" y="2653538"/>
            <a:ext cx="4362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dirty="0" sz="750" spc="3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40100" y="2653538"/>
            <a:ext cx="58674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30" b="1">
                <a:solidFill>
                  <a:srgbClr val="231F20"/>
                </a:solidFill>
                <a:latin typeface="Arial"/>
                <a:cs typeface="Arial"/>
              </a:rPr>
              <a:t>11</a:t>
            </a:r>
            <a:r>
              <a:rPr dirty="0" sz="750" spc="3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ZIP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7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26128" y="2656585"/>
            <a:ext cx="76073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12</a:t>
            </a:r>
            <a:r>
              <a:rPr dirty="0" sz="750" spc="8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Country</a:t>
            </a:r>
            <a:r>
              <a:rPr dirty="0" sz="750" spc="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7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11350" y="2770885"/>
            <a:ext cx="5175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U.S.)</a:t>
            </a:r>
            <a:endParaRPr sz="7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49900" y="2662681"/>
            <a:ext cx="173101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13</a:t>
            </a:r>
            <a:r>
              <a:rPr dirty="0" sz="750" spc="10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Occupation,</a:t>
            </a:r>
            <a:r>
              <a:rPr dirty="0" sz="750" spc="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profession,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59994" y="2666873"/>
            <a:ext cx="6861809" cy="2603500"/>
            <a:chOff x="459994" y="2666873"/>
            <a:chExt cx="6861809" cy="2603500"/>
          </a:xfrm>
        </p:grpSpPr>
        <p:sp>
          <p:nvSpPr>
            <p:cNvPr id="37" name="object 37"/>
            <p:cNvSpPr/>
            <p:nvPr/>
          </p:nvSpPr>
          <p:spPr>
            <a:xfrm>
              <a:off x="2801111" y="2670048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5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326892" y="2670048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5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317492" y="2670048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5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466344" y="5263895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503936" y="3001009"/>
            <a:ext cx="265366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14</a:t>
            </a:r>
            <a:r>
              <a:rPr dirty="0" sz="7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individual,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describe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method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verify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identity: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995045" y="5417692"/>
            <a:ext cx="6323330" cy="4043679"/>
            <a:chOff x="995045" y="5417692"/>
            <a:chExt cx="6323330" cy="4043679"/>
          </a:xfrm>
        </p:grpSpPr>
        <p:sp>
          <p:nvSpPr>
            <p:cNvPr id="43" name="object 43"/>
            <p:cNvSpPr/>
            <p:nvPr/>
          </p:nvSpPr>
          <p:spPr>
            <a:xfrm>
              <a:off x="1010411" y="9055608"/>
              <a:ext cx="6304915" cy="0"/>
            </a:xfrm>
            <a:custGeom>
              <a:avLst/>
              <a:gdLst/>
              <a:ahLst/>
              <a:cxnLst/>
              <a:rect l="l" t="t" r="r" b="b"/>
              <a:pathLst>
                <a:path w="6304915" h="0">
                  <a:moveTo>
                    <a:pt x="0" y="0"/>
                  </a:moveTo>
                  <a:lnTo>
                    <a:pt x="6304788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998220" y="8686800"/>
              <a:ext cx="0" cy="771525"/>
            </a:xfrm>
            <a:custGeom>
              <a:avLst/>
              <a:gdLst/>
              <a:ahLst/>
              <a:cxnLst/>
              <a:rect l="l" t="t" r="r" b="b"/>
              <a:pathLst>
                <a:path w="0" h="771525">
                  <a:moveTo>
                    <a:pt x="0" y="0"/>
                  </a:moveTo>
                  <a:lnTo>
                    <a:pt x="0" y="7711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279648" y="8686800"/>
              <a:ext cx="0" cy="771525"/>
            </a:xfrm>
            <a:custGeom>
              <a:avLst/>
              <a:gdLst/>
              <a:ahLst/>
              <a:cxnLst/>
              <a:rect l="l" t="t" r="r" b="b"/>
              <a:pathLst>
                <a:path w="0" h="771525">
                  <a:moveTo>
                    <a:pt x="0" y="0"/>
                  </a:moveTo>
                  <a:lnTo>
                    <a:pt x="0" y="7711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156960" y="5420867"/>
              <a:ext cx="0" cy="390525"/>
            </a:xfrm>
            <a:custGeom>
              <a:avLst/>
              <a:gdLst/>
              <a:ahLst/>
              <a:cxnLst/>
              <a:rect l="l" t="t" r="r" b="b"/>
              <a:pathLst>
                <a:path w="0" h="390525">
                  <a:moveTo>
                    <a:pt x="0" y="0"/>
                  </a:moveTo>
                  <a:lnTo>
                    <a:pt x="0" y="3901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6164579" y="5811011"/>
              <a:ext cx="1150620" cy="0"/>
            </a:xfrm>
            <a:custGeom>
              <a:avLst/>
              <a:gdLst/>
              <a:ahLst/>
              <a:cxnLst/>
              <a:rect l="l" t="t" r="r" b="b"/>
              <a:pathLst>
                <a:path w="1150620" h="0">
                  <a:moveTo>
                    <a:pt x="0" y="0"/>
                  </a:moveTo>
                  <a:lnTo>
                    <a:pt x="1150620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/>
          <p:cNvSpPr txBox="1"/>
          <p:nvPr/>
        </p:nvSpPr>
        <p:spPr>
          <a:xfrm>
            <a:off x="1017524" y="8676385"/>
            <a:ext cx="13030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44</a:t>
            </a:r>
            <a:r>
              <a:rPr dirty="0" sz="750" spc="1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Title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approving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official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20572" y="9043669"/>
            <a:ext cx="147320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47</a:t>
            </a:r>
            <a:r>
              <a:rPr dirty="0" sz="750" spc="9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Type</a:t>
            </a:r>
            <a:r>
              <a:rPr dirty="0" sz="750" spc="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print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preparer’s</a:t>
            </a:r>
            <a:r>
              <a:rPr dirty="0" sz="750" spc="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17240" y="8676385"/>
            <a:ext cx="15316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45</a:t>
            </a:r>
            <a:r>
              <a:rPr dirty="0" sz="7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Signature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approving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official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20288" y="9043669"/>
            <a:ext cx="1948814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48</a:t>
            </a:r>
            <a:r>
              <a:rPr dirty="0" sz="750" spc="37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Type</a:t>
            </a:r>
            <a:r>
              <a:rPr dirty="0" sz="750" spc="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print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person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contact</a:t>
            </a:r>
            <a:endParaRPr sz="7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638291" y="9040621"/>
            <a:ext cx="102806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 b="1">
                <a:solidFill>
                  <a:srgbClr val="231F20"/>
                </a:solidFill>
                <a:latin typeface="Arial"/>
                <a:cs typeface="Arial"/>
              </a:rPr>
              <a:t>49</a:t>
            </a:r>
            <a:r>
              <a:rPr dirty="0" sz="750" spc="1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Telephone</a:t>
            </a:r>
            <a:r>
              <a:rPr dirty="0" sz="750" spc="1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454025" y="3896740"/>
            <a:ext cx="6867525" cy="4447540"/>
            <a:chOff x="454025" y="3896740"/>
            <a:chExt cx="6867525" cy="4447540"/>
          </a:xfrm>
        </p:grpSpPr>
        <p:sp>
          <p:nvSpPr>
            <p:cNvPr id="54" name="object 54"/>
            <p:cNvSpPr/>
            <p:nvPr/>
          </p:nvSpPr>
          <p:spPr>
            <a:xfrm>
              <a:off x="466344" y="8340851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66344" y="7997951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466344" y="7708391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466344" y="7539227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464820" y="3899915"/>
              <a:ext cx="6850380" cy="0"/>
            </a:xfrm>
            <a:custGeom>
              <a:avLst/>
              <a:gdLst/>
              <a:ahLst/>
              <a:cxnLst/>
              <a:rect l="l" t="t" r="r" b="b"/>
              <a:pathLst>
                <a:path w="6850380" h="0">
                  <a:moveTo>
                    <a:pt x="0" y="0"/>
                  </a:moveTo>
                  <a:lnTo>
                    <a:pt x="6850380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463295" y="4226051"/>
              <a:ext cx="6852284" cy="0"/>
            </a:xfrm>
            <a:custGeom>
              <a:avLst/>
              <a:gdLst/>
              <a:ahLst/>
              <a:cxnLst/>
              <a:rect l="l" t="t" r="r" b="b"/>
              <a:pathLst>
                <a:path w="6852284" h="0">
                  <a:moveTo>
                    <a:pt x="0" y="0"/>
                  </a:moveTo>
                  <a:lnTo>
                    <a:pt x="6851904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463295" y="4556759"/>
              <a:ext cx="6852284" cy="0"/>
            </a:xfrm>
            <a:custGeom>
              <a:avLst/>
              <a:gdLst/>
              <a:ahLst/>
              <a:cxnLst/>
              <a:rect l="l" t="t" r="r" b="b"/>
              <a:pathLst>
                <a:path w="6852284" h="0">
                  <a:moveTo>
                    <a:pt x="0" y="0"/>
                  </a:moveTo>
                  <a:lnTo>
                    <a:pt x="6851904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457200" y="4888991"/>
              <a:ext cx="6858000" cy="0"/>
            </a:xfrm>
            <a:custGeom>
              <a:avLst/>
              <a:gdLst/>
              <a:ahLst/>
              <a:cxnLst/>
              <a:rect l="l" t="t" r="r" b="b"/>
              <a:pathLst>
                <a:path w="6858000" h="0">
                  <a:moveTo>
                    <a:pt x="0" y="0"/>
                  </a:moveTo>
                  <a:lnTo>
                    <a:pt x="6858000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/>
          <p:cNvSpPr txBox="1"/>
          <p:nvPr/>
        </p:nvSpPr>
        <p:spPr>
          <a:xfrm>
            <a:off x="505459" y="4209541"/>
            <a:ext cx="21685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18</a:t>
            </a:r>
            <a:r>
              <a:rPr dirty="0" sz="750" spc="6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7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(number,</a:t>
            </a:r>
            <a:r>
              <a:rPr dirty="0" sz="7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street,</a:t>
            </a:r>
            <a:r>
              <a:rPr dirty="0" sz="7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7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apt.</a:t>
            </a:r>
            <a:r>
              <a:rPr dirty="0" sz="7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suite</a:t>
            </a:r>
            <a:r>
              <a:rPr dirty="0" sz="7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no.)</a:t>
            </a:r>
            <a:endParaRPr sz="7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513068" y="3886453"/>
            <a:ext cx="80137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 b="1">
                <a:solidFill>
                  <a:srgbClr val="231F20"/>
                </a:solidFill>
                <a:latin typeface="Arial"/>
                <a:cs typeface="Arial"/>
              </a:rPr>
              <a:t>17  </a:t>
            </a:r>
            <a:r>
              <a:rPr dirty="0" sz="750" spc="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Middle</a:t>
            </a:r>
            <a:r>
              <a:rPr dirty="0" sz="750" spc="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initial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10176" y="3886453"/>
            <a:ext cx="66421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16</a:t>
            </a:r>
            <a:r>
              <a:rPr dirty="0" sz="750" spc="3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r>
              <a:rPr dirty="0" sz="7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4684648" y="3890645"/>
            <a:ext cx="1817370" cy="341630"/>
            <a:chOff x="4684648" y="3890645"/>
            <a:chExt cx="1817370" cy="341630"/>
          </a:xfrm>
        </p:grpSpPr>
        <p:sp>
          <p:nvSpPr>
            <p:cNvPr id="66" name="object 66"/>
            <p:cNvSpPr/>
            <p:nvPr/>
          </p:nvSpPr>
          <p:spPr>
            <a:xfrm>
              <a:off x="4687823" y="3893820"/>
              <a:ext cx="0" cy="335280"/>
            </a:xfrm>
            <a:custGeom>
              <a:avLst/>
              <a:gdLst/>
              <a:ahLst/>
              <a:cxnLst/>
              <a:rect l="l" t="t" r="r" b="b"/>
              <a:pathLst>
                <a:path w="0" h="335279">
                  <a:moveTo>
                    <a:pt x="0" y="0"/>
                  </a:moveTo>
                  <a:lnTo>
                    <a:pt x="0" y="33528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6498335" y="3896867"/>
              <a:ext cx="0" cy="332740"/>
            </a:xfrm>
            <a:custGeom>
              <a:avLst/>
              <a:gdLst/>
              <a:ahLst/>
              <a:cxnLst/>
              <a:rect l="l" t="t" r="r" b="b"/>
              <a:pathLst>
                <a:path w="0" h="332739">
                  <a:moveTo>
                    <a:pt x="0" y="0"/>
                  </a:moveTo>
                  <a:lnTo>
                    <a:pt x="0" y="332232"/>
                  </a:lnTo>
                </a:path>
              </a:pathLst>
            </a:custGeom>
            <a:ln w="609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" name="object 68"/>
          <p:cNvSpPr txBox="1"/>
          <p:nvPr/>
        </p:nvSpPr>
        <p:spPr>
          <a:xfrm>
            <a:off x="5624576" y="4208017"/>
            <a:ext cx="39751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19</a:t>
            </a:r>
            <a:r>
              <a:rPr dirty="0" sz="750" spc="2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SSN</a:t>
            </a:r>
            <a:endParaRPr sz="7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97840" y="4543297"/>
            <a:ext cx="34163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20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City</a:t>
            </a:r>
            <a:endParaRPr sz="7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05760" y="4541773"/>
            <a:ext cx="43434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21</a:t>
            </a:r>
            <a:r>
              <a:rPr dirty="0" sz="750" spc="3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19347" y="4541773"/>
            <a:ext cx="59753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22</a:t>
            </a:r>
            <a:r>
              <a:rPr dirty="0" sz="750" spc="3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ZIP</a:t>
            </a:r>
            <a:r>
              <a:rPr dirty="0" sz="750" spc="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7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68800" y="4544821"/>
            <a:ext cx="78740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23</a:t>
            </a:r>
            <a:r>
              <a:rPr dirty="0" sz="750" spc="36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Country</a:t>
            </a:r>
            <a:r>
              <a:rPr dirty="0" sz="750" spc="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7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78359" y="4659121"/>
            <a:ext cx="52070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U.S.)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459994" y="3706114"/>
            <a:ext cx="6861809" cy="1722755"/>
            <a:chOff x="459994" y="3706114"/>
            <a:chExt cx="6861809" cy="1722755"/>
          </a:xfrm>
        </p:grpSpPr>
        <p:sp>
          <p:nvSpPr>
            <p:cNvPr id="75" name="object 75"/>
            <p:cNvSpPr/>
            <p:nvPr/>
          </p:nvSpPr>
          <p:spPr>
            <a:xfrm>
              <a:off x="466344" y="5422392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2855976" y="4558283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60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3383279" y="4558283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60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4346448" y="4558283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60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466344" y="3712464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0" name="object 80"/>
          <p:cNvSpPr txBox="1"/>
          <p:nvPr/>
        </p:nvSpPr>
        <p:spPr>
          <a:xfrm>
            <a:off x="490219" y="8335009"/>
            <a:ext cx="3403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40</a:t>
            </a:r>
            <a:r>
              <a:rPr dirty="0" sz="75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City</a:t>
            </a:r>
            <a:endParaRPr sz="7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87172" y="7986014"/>
            <a:ext cx="21685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38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7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(number,</a:t>
            </a:r>
            <a:r>
              <a:rPr dirty="0" sz="7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street,</a:t>
            </a:r>
            <a:r>
              <a:rPr dirty="0" sz="7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7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apt.</a:t>
            </a:r>
            <a:r>
              <a:rPr dirty="0" sz="7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suite</a:t>
            </a:r>
            <a:r>
              <a:rPr dirty="0" sz="75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no.)</a:t>
            </a:r>
            <a:endParaRPr sz="7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47344" y="7397495"/>
            <a:ext cx="1896110" cy="0"/>
          </a:xfrm>
          <a:custGeom>
            <a:avLst/>
            <a:gdLst/>
            <a:ahLst/>
            <a:cxnLst/>
            <a:rect l="l" t="t" r="r" b="b"/>
            <a:pathLst>
              <a:path w="1896110" h="0">
                <a:moveTo>
                  <a:pt x="0" y="0"/>
                </a:moveTo>
                <a:lnTo>
                  <a:pt x="189585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47344" y="7139940"/>
            <a:ext cx="1896110" cy="0"/>
          </a:xfrm>
          <a:custGeom>
            <a:avLst/>
            <a:gdLst/>
            <a:ahLst/>
            <a:cxnLst/>
            <a:rect l="l" t="t" r="r" b="b"/>
            <a:pathLst>
              <a:path w="1896110" h="0">
                <a:moveTo>
                  <a:pt x="0" y="0"/>
                </a:moveTo>
                <a:lnTo>
                  <a:pt x="189585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838200" y="6908292"/>
            <a:ext cx="1876425" cy="0"/>
          </a:xfrm>
          <a:custGeom>
            <a:avLst/>
            <a:gdLst/>
            <a:ahLst/>
            <a:cxnLst/>
            <a:rect l="l" t="t" r="r" b="b"/>
            <a:pathLst>
              <a:path w="1876425" h="0">
                <a:moveTo>
                  <a:pt x="0" y="0"/>
                </a:moveTo>
                <a:lnTo>
                  <a:pt x="1876044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5" name="object 85"/>
          <p:cNvGrpSpPr/>
          <p:nvPr/>
        </p:nvGrpSpPr>
        <p:grpSpPr>
          <a:xfrm>
            <a:off x="3907409" y="7711313"/>
            <a:ext cx="2979420" cy="1750060"/>
            <a:chOff x="3907409" y="7711313"/>
            <a:chExt cx="2979420" cy="1750060"/>
          </a:xfrm>
        </p:grpSpPr>
        <p:sp>
          <p:nvSpPr>
            <p:cNvPr id="86" name="object 86"/>
            <p:cNvSpPr/>
            <p:nvPr/>
          </p:nvSpPr>
          <p:spPr>
            <a:xfrm>
              <a:off x="5603748" y="7714488"/>
              <a:ext cx="0" cy="1743710"/>
            </a:xfrm>
            <a:custGeom>
              <a:avLst/>
              <a:gdLst/>
              <a:ahLst/>
              <a:cxnLst/>
              <a:rect l="l" t="t" r="r" b="b"/>
              <a:pathLst>
                <a:path w="0" h="1743709">
                  <a:moveTo>
                    <a:pt x="0" y="0"/>
                  </a:moveTo>
                  <a:lnTo>
                    <a:pt x="0" y="1743455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4346448" y="8343900"/>
              <a:ext cx="0" cy="352425"/>
            </a:xfrm>
            <a:custGeom>
              <a:avLst/>
              <a:gdLst/>
              <a:ahLst/>
              <a:cxnLst/>
              <a:rect l="l" t="t" r="r" b="b"/>
              <a:pathLst>
                <a:path w="0" h="352425">
                  <a:moveTo>
                    <a:pt x="0" y="0"/>
                  </a:moveTo>
                  <a:lnTo>
                    <a:pt x="0" y="3520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3910584" y="8343900"/>
              <a:ext cx="0" cy="342900"/>
            </a:xfrm>
            <a:custGeom>
              <a:avLst/>
              <a:gdLst/>
              <a:ahLst/>
              <a:cxnLst/>
              <a:rect l="l" t="t" r="r" b="b"/>
              <a:pathLst>
                <a:path w="0" h="342900">
                  <a:moveTo>
                    <a:pt x="0" y="0"/>
                  </a:moveTo>
                  <a:lnTo>
                    <a:pt x="0" y="3429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6842252" y="7830527"/>
              <a:ext cx="38100" cy="37465"/>
            </a:xfrm>
            <a:custGeom>
              <a:avLst/>
              <a:gdLst/>
              <a:ahLst/>
              <a:cxnLst/>
              <a:rect l="l" t="t" r="r" b="b"/>
              <a:pathLst>
                <a:path w="38100" h="37465">
                  <a:moveTo>
                    <a:pt x="0" y="0"/>
                  </a:moveTo>
                  <a:lnTo>
                    <a:pt x="1435" y="37172"/>
                  </a:lnTo>
                  <a:lnTo>
                    <a:pt x="37922" y="17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6842252" y="7830527"/>
              <a:ext cx="38100" cy="37465"/>
            </a:xfrm>
            <a:custGeom>
              <a:avLst/>
              <a:gdLst/>
              <a:ahLst/>
              <a:cxnLst/>
              <a:rect l="l" t="t" r="r" b="b"/>
              <a:pathLst>
                <a:path w="38100" h="37465">
                  <a:moveTo>
                    <a:pt x="0" y="0"/>
                  </a:moveTo>
                  <a:lnTo>
                    <a:pt x="37922" y="17157"/>
                  </a:lnTo>
                  <a:lnTo>
                    <a:pt x="1435" y="37172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1" name="object 91"/>
          <p:cNvSpPr txBox="1"/>
          <p:nvPr/>
        </p:nvSpPr>
        <p:spPr>
          <a:xfrm>
            <a:off x="5923279" y="7686547"/>
            <a:ext cx="786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Ente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0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Regulato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0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00" spc="-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BSA  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Examine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00" spc="-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cod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number 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(see</a:t>
            </a:r>
            <a:r>
              <a:rPr dirty="0" sz="6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instructions)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90219" y="7697978"/>
            <a:ext cx="14370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37</a:t>
            </a:r>
            <a:r>
              <a:rPr dirty="0" sz="750" spc="114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r>
              <a:rPr dirty="0" sz="7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financial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institution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642864" y="8324342"/>
            <a:ext cx="12274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43</a:t>
            </a:r>
            <a:r>
              <a:rPr dirty="0" sz="750" spc="114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Routing</a:t>
            </a:r>
            <a:r>
              <a:rPr dirty="0" sz="7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(MICR)</a:t>
            </a:r>
            <a:r>
              <a:rPr dirty="0" sz="750" spc="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endParaRPr sz="7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931411" y="8324342"/>
            <a:ext cx="100901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41</a:t>
            </a:r>
            <a:r>
              <a:rPr dirty="0" sz="750" spc="114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State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42</a:t>
            </a:r>
            <a:r>
              <a:rPr dirty="0" sz="750" spc="10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ZIP</a:t>
            </a:r>
            <a:r>
              <a:rPr dirty="0" sz="750" spc="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7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97840" y="5568950"/>
            <a:ext cx="9417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005" algn="l"/>
              </a:tabLst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26	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Total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cash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7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$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463169" y="4225925"/>
            <a:ext cx="6855459" cy="4467225"/>
            <a:chOff x="463169" y="4225925"/>
            <a:chExt cx="6855459" cy="4467225"/>
          </a:xfrm>
        </p:grpSpPr>
        <p:sp>
          <p:nvSpPr>
            <p:cNvPr id="97" name="object 97"/>
            <p:cNvSpPr/>
            <p:nvPr/>
          </p:nvSpPr>
          <p:spPr>
            <a:xfrm>
              <a:off x="466344" y="8689848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5574792" y="4229100"/>
              <a:ext cx="0" cy="657225"/>
            </a:xfrm>
            <a:custGeom>
              <a:avLst/>
              <a:gdLst/>
              <a:ahLst/>
              <a:cxnLst/>
              <a:rect l="l" t="t" r="r" b="b"/>
              <a:pathLst>
                <a:path w="0" h="657225">
                  <a:moveTo>
                    <a:pt x="0" y="0"/>
                  </a:moveTo>
                  <a:lnTo>
                    <a:pt x="0" y="6568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9" name="object 99"/>
          <p:cNvSpPr txBox="1"/>
          <p:nvPr/>
        </p:nvSpPr>
        <p:spPr>
          <a:xfrm>
            <a:off x="3484879" y="9472676"/>
            <a:ext cx="55753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Cat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60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60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Arial"/>
                <a:cs typeface="Arial"/>
              </a:rPr>
              <a:t>37683N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00" name="object 100"/>
          <p:cNvGrpSpPr/>
          <p:nvPr/>
        </p:nvGrpSpPr>
        <p:grpSpPr>
          <a:xfrm>
            <a:off x="450850" y="450850"/>
            <a:ext cx="6870700" cy="9163050"/>
            <a:chOff x="450850" y="450850"/>
            <a:chExt cx="6870700" cy="9163050"/>
          </a:xfrm>
        </p:grpSpPr>
        <p:sp>
          <p:nvSpPr>
            <p:cNvPr id="101" name="object 101"/>
            <p:cNvSpPr/>
            <p:nvPr/>
          </p:nvSpPr>
          <p:spPr>
            <a:xfrm>
              <a:off x="457200" y="463295"/>
              <a:ext cx="6858000" cy="0"/>
            </a:xfrm>
            <a:custGeom>
              <a:avLst/>
              <a:gdLst/>
              <a:ahLst/>
              <a:cxnLst/>
              <a:rect l="l" t="t" r="r" b="b"/>
              <a:pathLst>
                <a:path w="6858000" h="0">
                  <a:moveTo>
                    <a:pt x="0" y="0"/>
                  </a:moveTo>
                  <a:lnTo>
                    <a:pt x="6858000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5850635" y="82661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5850635" y="81930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5850635" y="81198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6033515" y="82661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6033515" y="81930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6033515" y="81198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6216395" y="82661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6216395" y="81930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6216395" y="81198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6399276" y="82661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6399276" y="81930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6399276" y="81198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6582155" y="82661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6582155" y="81930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6582155" y="81198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6765035" y="82661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6765035" y="81930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6765035" y="81198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6947915" y="82661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6947915" y="81930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6947915" y="81198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7130795" y="82661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7130795" y="81930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7130795" y="81198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463295" y="457200"/>
              <a:ext cx="0" cy="9144000"/>
            </a:xfrm>
            <a:custGeom>
              <a:avLst/>
              <a:gdLst/>
              <a:ahLst/>
              <a:cxnLst/>
              <a:rect l="l" t="t" r="r" b="b"/>
              <a:pathLst>
                <a:path w="0" h="9144000">
                  <a:moveTo>
                    <a:pt x="0" y="0"/>
                  </a:moveTo>
                  <a:lnTo>
                    <a:pt x="0" y="914400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457200" y="9607295"/>
              <a:ext cx="6858000" cy="0"/>
            </a:xfrm>
            <a:custGeom>
              <a:avLst/>
              <a:gdLst/>
              <a:ahLst/>
              <a:cxnLst/>
              <a:rect l="l" t="t" r="r" b="b"/>
              <a:pathLst>
                <a:path w="6858000" h="0">
                  <a:moveTo>
                    <a:pt x="0" y="0"/>
                  </a:moveTo>
                  <a:lnTo>
                    <a:pt x="6858000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8" name="object 128"/>
          <p:cNvSpPr txBox="1"/>
          <p:nvPr/>
        </p:nvSpPr>
        <p:spPr>
          <a:xfrm>
            <a:off x="2613151" y="473674"/>
            <a:ext cx="2663825" cy="72453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ctr" marR="105410">
              <a:lnSpc>
                <a:spcPct val="100000"/>
              </a:lnSpc>
              <a:spcBef>
                <a:spcPts val="565"/>
              </a:spcBef>
            </a:pP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Currency</a:t>
            </a:r>
            <a:r>
              <a:rPr dirty="0" sz="1200" spc="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31F20"/>
                </a:solidFill>
                <a:latin typeface="Arial"/>
                <a:cs typeface="Arial"/>
              </a:rPr>
              <a:t>Transaction</a:t>
            </a:r>
            <a:r>
              <a:rPr dirty="0" sz="1200" spc="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Report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Previous</a:t>
            </a:r>
            <a:r>
              <a:rPr dirty="0" sz="700" spc="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editions</a:t>
            </a:r>
            <a:r>
              <a:rPr dirty="0" sz="70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dirty="0" sz="70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dirty="0" sz="70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dirty="0" sz="70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accepted</a:t>
            </a:r>
            <a:r>
              <a:rPr dirty="0" sz="70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Arial"/>
                <a:cs typeface="Arial"/>
              </a:rPr>
              <a:t>after</a:t>
            </a:r>
            <a:r>
              <a:rPr dirty="0" sz="70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September,</a:t>
            </a:r>
            <a:r>
              <a:rPr dirty="0" sz="70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Arial"/>
                <a:cs typeface="Arial"/>
              </a:rPr>
              <a:t>2011.</a:t>
            </a:r>
            <a:endParaRPr sz="700">
              <a:latin typeface="Arial"/>
              <a:cs typeface="Arial"/>
            </a:endParaRPr>
          </a:p>
          <a:p>
            <a:pPr algn="ctr" marR="95885">
              <a:lnSpc>
                <a:spcPct val="100000"/>
              </a:lnSpc>
              <a:spcBef>
                <a:spcPts val="409"/>
              </a:spcBef>
            </a:pPr>
            <a:r>
              <a:rPr dirty="0" sz="700" spc="-5" b="1">
                <a:solidFill>
                  <a:srgbClr val="231F20"/>
                </a:solidFill>
                <a:latin typeface="Arial"/>
                <a:cs typeface="Arial"/>
              </a:rPr>
              <a:t>Please</a:t>
            </a:r>
            <a:r>
              <a:rPr dirty="0" sz="700" spc="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type</a:t>
            </a:r>
            <a:r>
              <a:rPr dirty="0" sz="700" spc="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0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print.</a:t>
            </a:r>
            <a:endParaRPr sz="700">
              <a:latin typeface="Arial"/>
              <a:cs typeface="Arial"/>
            </a:endParaRPr>
          </a:p>
          <a:p>
            <a:pPr algn="ctr" marR="147955">
              <a:lnSpc>
                <a:spcPct val="100000"/>
              </a:lnSpc>
              <a:spcBef>
                <a:spcPts val="395"/>
              </a:spcBef>
            </a:pPr>
            <a:r>
              <a:rPr dirty="0" sz="700" spc="-5" i="1">
                <a:solidFill>
                  <a:srgbClr val="231F20"/>
                </a:solidFill>
                <a:latin typeface="Arial"/>
                <a:cs typeface="Arial"/>
              </a:rPr>
              <a:t>(Complete</a:t>
            </a:r>
            <a:r>
              <a:rPr dirty="0" sz="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-5" i="1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dirty="0" sz="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231F20"/>
                </a:solidFill>
                <a:latin typeface="Arial"/>
                <a:cs typeface="Arial"/>
              </a:rPr>
              <a:t>parts</a:t>
            </a:r>
            <a:r>
              <a:rPr dirty="0" sz="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dirty="0" sz="700" spc="-10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-5" i="1">
                <a:solidFill>
                  <a:srgbClr val="231F20"/>
                </a:solidFill>
                <a:latin typeface="Arial"/>
                <a:cs typeface="Arial"/>
              </a:rPr>
              <a:t>apply--See</a:t>
            </a:r>
            <a:r>
              <a:rPr dirty="0" sz="700" spc="-15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231F20"/>
                </a:solidFill>
                <a:latin typeface="Arial"/>
                <a:cs typeface="Arial"/>
              </a:rPr>
              <a:t>Instructions)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29" name="object 129"/>
          <p:cNvGrpSpPr/>
          <p:nvPr/>
        </p:nvGrpSpPr>
        <p:grpSpPr>
          <a:xfrm>
            <a:off x="472820" y="931250"/>
            <a:ext cx="2904490" cy="624205"/>
            <a:chOff x="472820" y="931250"/>
            <a:chExt cx="2904490" cy="624205"/>
          </a:xfrm>
        </p:grpSpPr>
        <p:sp>
          <p:nvSpPr>
            <p:cNvPr id="130" name="object 130"/>
            <p:cNvSpPr/>
            <p:nvPr/>
          </p:nvSpPr>
          <p:spPr>
            <a:xfrm>
              <a:off x="3328184" y="937600"/>
              <a:ext cx="43180" cy="76200"/>
            </a:xfrm>
            <a:custGeom>
              <a:avLst/>
              <a:gdLst/>
              <a:ahLst/>
              <a:cxnLst/>
              <a:rect l="l" t="t" r="r" b="b"/>
              <a:pathLst>
                <a:path w="43179" h="76200">
                  <a:moveTo>
                    <a:pt x="1612" y="75839"/>
                  </a:moveTo>
                  <a:lnTo>
                    <a:pt x="0" y="0"/>
                  </a:lnTo>
                  <a:lnTo>
                    <a:pt x="42562" y="35008"/>
                  </a:lnTo>
                  <a:lnTo>
                    <a:pt x="1612" y="7583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3328184" y="937600"/>
              <a:ext cx="43180" cy="76200"/>
            </a:xfrm>
            <a:custGeom>
              <a:avLst/>
              <a:gdLst/>
              <a:ahLst/>
              <a:cxnLst/>
              <a:rect l="l" t="t" r="r" b="b"/>
              <a:pathLst>
                <a:path w="43179" h="76200">
                  <a:moveTo>
                    <a:pt x="0" y="0"/>
                  </a:moveTo>
                  <a:lnTo>
                    <a:pt x="42562" y="35008"/>
                  </a:lnTo>
                  <a:lnTo>
                    <a:pt x="1612" y="75839"/>
                  </a:lnTo>
                  <a:lnTo>
                    <a:pt x="0" y="0"/>
                  </a:lnTo>
                  <a:close/>
                </a:path>
              </a:pathLst>
            </a:custGeom>
            <a:ln w="1219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472820" y="1408811"/>
              <a:ext cx="435609" cy="146685"/>
            </a:xfrm>
            <a:custGeom>
              <a:avLst/>
              <a:gdLst/>
              <a:ahLst/>
              <a:cxnLst/>
              <a:rect l="l" t="t" r="r" b="b"/>
              <a:pathLst>
                <a:path w="435609" h="146684">
                  <a:moveTo>
                    <a:pt x="435483" y="0"/>
                  </a:moveTo>
                  <a:lnTo>
                    <a:pt x="0" y="0"/>
                  </a:lnTo>
                  <a:lnTo>
                    <a:pt x="0" y="146557"/>
                  </a:lnTo>
                  <a:lnTo>
                    <a:pt x="435483" y="146557"/>
                  </a:lnTo>
                  <a:lnTo>
                    <a:pt x="43548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3" name="object 133"/>
          <p:cNvSpPr txBox="1"/>
          <p:nvPr/>
        </p:nvSpPr>
        <p:spPr>
          <a:xfrm>
            <a:off x="958088" y="1392173"/>
            <a:ext cx="214884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Person(s)</a:t>
            </a:r>
            <a:r>
              <a:rPr dirty="0" sz="950" spc="8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Involved</a:t>
            </a:r>
            <a:r>
              <a:rPr dirty="0" sz="950" spc="8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950" spc="8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b="1">
                <a:solidFill>
                  <a:srgbClr val="231F20"/>
                </a:solidFill>
                <a:latin typeface="Arial"/>
                <a:cs typeface="Arial"/>
              </a:rPr>
              <a:t>Transaction(s)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16127" y="1392934"/>
            <a:ext cx="2921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Part</a:t>
            </a:r>
            <a:r>
              <a:rPr dirty="0" sz="8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35" name="object 135"/>
          <p:cNvGrpSpPr/>
          <p:nvPr/>
        </p:nvGrpSpPr>
        <p:grpSpPr>
          <a:xfrm>
            <a:off x="3058541" y="2776601"/>
            <a:ext cx="6350" cy="229235"/>
            <a:chOff x="3058541" y="2776601"/>
            <a:chExt cx="6350" cy="229235"/>
          </a:xfrm>
        </p:grpSpPr>
        <p:sp>
          <p:nvSpPr>
            <p:cNvPr id="136" name="object 136"/>
            <p:cNvSpPr/>
            <p:nvPr/>
          </p:nvSpPr>
          <p:spPr>
            <a:xfrm>
              <a:off x="3061716" y="2955035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3061716" y="2866644"/>
              <a:ext cx="0" cy="48895"/>
            </a:xfrm>
            <a:custGeom>
              <a:avLst/>
              <a:gdLst/>
              <a:ahLst/>
              <a:cxnLst/>
              <a:rect l="l" t="t" r="r" b="b"/>
              <a:pathLst>
                <a:path w="0" h="48894">
                  <a:moveTo>
                    <a:pt x="0" y="0"/>
                  </a:moveTo>
                  <a:lnTo>
                    <a:pt x="0" y="4876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3061716" y="2779776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9" name="object 139"/>
          <p:cNvSpPr txBox="1"/>
          <p:nvPr/>
        </p:nvSpPr>
        <p:spPr>
          <a:xfrm>
            <a:off x="4927254" y="3728720"/>
            <a:ext cx="723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10031" y="3348669"/>
            <a:ext cx="4160520" cy="67310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9685">
              <a:lnSpc>
                <a:spcPct val="100000"/>
              </a:lnSpc>
              <a:spcBef>
                <a:spcPts val="320"/>
              </a:spcBef>
            </a:pP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Sectio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900" spc="-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B--Individual(s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900" spc="-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Conductin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900" spc="-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65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ransaction(s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900" spc="-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(i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900" spc="-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othe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900" spc="-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tha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900" spc="-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above).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95"/>
              </a:spcBef>
            </a:pP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Section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left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blank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incomplete,</a:t>
            </a:r>
            <a:r>
              <a:rPr dirty="0" sz="80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check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box(es)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below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indicate</a:t>
            </a:r>
            <a:r>
              <a:rPr dirty="0" sz="800" spc="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80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Arial"/>
                <a:cs typeface="Arial"/>
              </a:rPr>
              <a:t>reason(s)</a:t>
            </a:r>
            <a:endParaRPr sz="800">
              <a:latin typeface="Arial"/>
              <a:cs typeface="Arial"/>
            </a:endParaRPr>
          </a:p>
          <a:p>
            <a:pPr marL="66040">
              <a:lnSpc>
                <a:spcPct val="100000"/>
              </a:lnSpc>
              <a:spcBef>
                <a:spcPts val="570"/>
              </a:spcBef>
              <a:tabLst>
                <a:tab pos="275590" algn="l"/>
                <a:tab pos="1376045" algn="l"/>
                <a:tab pos="2618105" algn="l"/>
              </a:tabLst>
            </a:pP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Armore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600" spc="-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 b="1">
                <a:solidFill>
                  <a:srgbClr val="231F20"/>
                </a:solidFill>
                <a:latin typeface="Arial"/>
                <a:cs typeface="Arial"/>
              </a:rPr>
              <a:t>Ca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600" spc="-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 b="1">
                <a:solidFill>
                  <a:srgbClr val="231F20"/>
                </a:solidFill>
                <a:latin typeface="Arial"/>
                <a:cs typeface="Arial"/>
              </a:rPr>
              <a:t>Servic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     </a:t>
            </a:r>
            <a:r>
              <a:rPr dirty="0" sz="6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Mai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baseline="4629" sz="900" spc="-37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Deposi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4629" sz="900" spc="-37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4629" sz="900" spc="-37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Shipmen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t     </a:t>
            </a:r>
            <a:r>
              <a:rPr dirty="0" baseline="4629" sz="9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Nigh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4629" sz="900" spc="-52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Deposi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4629" sz="900" spc="-52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4629" sz="900" spc="-82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Automate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baseline="4629" sz="900" spc="-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5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baseline="4629" sz="900" spc="-44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baseline="4629"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15</a:t>
            </a:r>
            <a:r>
              <a:rPr dirty="0" sz="750" spc="114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Individual’s</a:t>
            </a:r>
            <a:r>
              <a:rPr dirty="0" sz="7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last</a:t>
            </a:r>
            <a:r>
              <a:rPr dirty="0" sz="750" spc="1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41" name="object 141"/>
          <p:cNvGrpSpPr/>
          <p:nvPr/>
        </p:nvGrpSpPr>
        <p:grpSpPr>
          <a:xfrm>
            <a:off x="667893" y="3757167"/>
            <a:ext cx="6452870" cy="782955"/>
            <a:chOff x="667893" y="3757167"/>
            <a:chExt cx="6452870" cy="782955"/>
          </a:xfrm>
        </p:grpSpPr>
        <p:sp>
          <p:nvSpPr>
            <p:cNvPr id="142" name="object 142"/>
            <p:cNvSpPr/>
            <p:nvPr/>
          </p:nvSpPr>
          <p:spPr>
            <a:xfrm>
              <a:off x="671068" y="3760342"/>
              <a:ext cx="80010" cy="80010"/>
            </a:xfrm>
            <a:custGeom>
              <a:avLst/>
              <a:gdLst/>
              <a:ahLst/>
              <a:cxnLst/>
              <a:rect l="l" t="t" r="r" b="b"/>
              <a:pathLst>
                <a:path w="80009" h="80010">
                  <a:moveTo>
                    <a:pt x="0" y="0"/>
                  </a:moveTo>
                  <a:lnTo>
                    <a:pt x="79628" y="0"/>
                  </a:lnTo>
                  <a:lnTo>
                    <a:pt x="79628" y="79628"/>
                  </a:lnTo>
                  <a:lnTo>
                    <a:pt x="0" y="79628"/>
                  </a:lnTo>
                  <a:lnTo>
                    <a:pt x="0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5836920" y="44973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5836920" y="4424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5836920" y="435102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6019800" y="44973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6019800" y="4424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6019800" y="435102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6202679" y="44973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6202679" y="4424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6202679" y="435102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6385559" y="44973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6385559" y="4424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6385559" y="435102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6568439" y="44973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6568439" y="4424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6568439" y="435102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6751320" y="44973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6751320" y="4424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6751320" y="435102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6934200" y="44973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6934200" y="4424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6934200" y="435102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7117079" y="44973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7117079" y="4424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7117079" y="435102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7" name="object 167"/>
          <p:cNvSpPr txBox="1"/>
          <p:nvPr/>
        </p:nvSpPr>
        <p:spPr>
          <a:xfrm>
            <a:off x="5598667" y="2354833"/>
            <a:ext cx="66421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dirty="0" sz="750" spc="8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r>
              <a:rPr dirty="0" sz="750" spc="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birth</a:t>
            </a:r>
            <a:endParaRPr sz="75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6380479" y="2408173"/>
            <a:ext cx="944244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25755" algn="l"/>
              </a:tabLst>
            </a:pP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____/____/_______ </a:t>
            </a:r>
            <a:r>
              <a:rPr dirty="0" sz="750" spc="-1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MM	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DD</a:t>
            </a:r>
            <a:r>
              <a:rPr dirty="0" sz="750" spc="2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YYYY</a:t>
            </a:r>
            <a:endParaRPr sz="75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5618479" y="4537202"/>
            <a:ext cx="74930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24</a:t>
            </a:r>
            <a:r>
              <a:rPr dirty="0" sz="750" spc="3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r>
              <a:rPr dirty="0" sz="7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birth</a:t>
            </a:r>
            <a:endParaRPr sz="75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380479" y="4631690"/>
            <a:ext cx="944244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25755" algn="l"/>
              </a:tabLst>
            </a:pP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____/____/_______ </a:t>
            </a:r>
            <a:r>
              <a:rPr dirty="0" sz="750" spc="-1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MM	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DD</a:t>
            </a:r>
            <a:r>
              <a:rPr dirty="0" sz="750" spc="2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YYYY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71" name="object 171"/>
          <p:cNvGrpSpPr/>
          <p:nvPr/>
        </p:nvGrpSpPr>
        <p:grpSpPr>
          <a:xfrm>
            <a:off x="472820" y="4651120"/>
            <a:ext cx="5023485" cy="3048000"/>
            <a:chOff x="472820" y="4651120"/>
            <a:chExt cx="5023485" cy="3048000"/>
          </a:xfrm>
        </p:grpSpPr>
        <p:sp>
          <p:nvSpPr>
            <p:cNvPr id="172" name="object 172"/>
            <p:cNvSpPr/>
            <p:nvPr/>
          </p:nvSpPr>
          <p:spPr>
            <a:xfrm>
              <a:off x="3096768" y="4829555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3096768" y="4741163"/>
              <a:ext cx="0" cy="48895"/>
            </a:xfrm>
            <a:custGeom>
              <a:avLst/>
              <a:gdLst/>
              <a:ahLst/>
              <a:cxnLst/>
              <a:rect l="l" t="t" r="r" b="b"/>
              <a:pathLst>
                <a:path w="0" h="48895">
                  <a:moveTo>
                    <a:pt x="0" y="0"/>
                  </a:moveTo>
                  <a:lnTo>
                    <a:pt x="0" y="4876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3096768" y="4654295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732027" y="4928742"/>
              <a:ext cx="4761230" cy="283845"/>
            </a:xfrm>
            <a:custGeom>
              <a:avLst/>
              <a:gdLst/>
              <a:ahLst/>
              <a:cxnLst/>
              <a:rect l="l" t="t" r="r" b="b"/>
              <a:pathLst>
                <a:path w="4761230" h="283845">
                  <a:moveTo>
                    <a:pt x="3739515" y="0"/>
                  </a:moveTo>
                  <a:lnTo>
                    <a:pt x="3819143" y="0"/>
                  </a:lnTo>
                  <a:lnTo>
                    <a:pt x="3819143" y="79628"/>
                  </a:lnTo>
                  <a:lnTo>
                    <a:pt x="3739515" y="79628"/>
                  </a:lnTo>
                  <a:lnTo>
                    <a:pt x="3739515" y="0"/>
                  </a:lnTo>
                  <a:close/>
                </a:path>
                <a:path w="4761230" h="283845">
                  <a:moveTo>
                    <a:pt x="4681220" y="0"/>
                  </a:moveTo>
                  <a:lnTo>
                    <a:pt x="4760849" y="0"/>
                  </a:lnTo>
                  <a:lnTo>
                    <a:pt x="4760849" y="79628"/>
                  </a:lnTo>
                  <a:lnTo>
                    <a:pt x="4681220" y="79628"/>
                  </a:lnTo>
                  <a:lnTo>
                    <a:pt x="4681220" y="0"/>
                  </a:lnTo>
                  <a:close/>
                </a:path>
                <a:path w="4761230" h="283845">
                  <a:moveTo>
                    <a:pt x="0" y="203835"/>
                  </a:moveTo>
                  <a:lnTo>
                    <a:pt x="79628" y="203835"/>
                  </a:lnTo>
                  <a:lnTo>
                    <a:pt x="79628" y="283463"/>
                  </a:lnTo>
                  <a:lnTo>
                    <a:pt x="0" y="283463"/>
                  </a:lnTo>
                  <a:lnTo>
                    <a:pt x="0" y="203835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1400555" y="5689091"/>
              <a:ext cx="1542415" cy="0"/>
            </a:xfrm>
            <a:custGeom>
              <a:avLst/>
              <a:gdLst/>
              <a:ahLst/>
              <a:cxnLst/>
              <a:rect l="l" t="t" r="r" b="b"/>
              <a:pathLst>
                <a:path w="1542414" h="0">
                  <a:moveTo>
                    <a:pt x="0" y="0"/>
                  </a:moveTo>
                  <a:lnTo>
                    <a:pt x="1542288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5135117" y="6156197"/>
              <a:ext cx="97155" cy="80010"/>
            </a:xfrm>
            <a:custGeom>
              <a:avLst/>
              <a:gdLst/>
              <a:ahLst/>
              <a:cxnLst/>
              <a:rect l="l" t="t" r="r" b="b"/>
              <a:pathLst>
                <a:path w="97154" h="80010">
                  <a:moveTo>
                    <a:pt x="0" y="0"/>
                  </a:moveTo>
                  <a:lnTo>
                    <a:pt x="96774" y="0"/>
                  </a:lnTo>
                  <a:lnTo>
                    <a:pt x="96774" y="79628"/>
                  </a:lnTo>
                  <a:lnTo>
                    <a:pt x="0" y="79628"/>
                  </a:lnTo>
                  <a:lnTo>
                    <a:pt x="0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472820" y="7552435"/>
              <a:ext cx="435609" cy="146685"/>
            </a:xfrm>
            <a:custGeom>
              <a:avLst/>
              <a:gdLst/>
              <a:ahLst/>
              <a:cxnLst/>
              <a:rect l="l" t="t" r="r" b="b"/>
              <a:pathLst>
                <a:path w="435609" h="146684">
                  <a:moveTo>
                    <a:pt x="435483" y="0"/>
                  </a:moveTo>
                  <a:lnTo>
                    <a:pt x="0" y="0"/>
                  </a:lnTo>
                  <a:lnTo>
                    <a:pt x="0" y="146557"/>
                  </a:lnTo>
                  <a:lnTo>
                    <a:pt x="435483" y="146557"/>
                  </a:lnTo>
                  <a:lnTo>
                    <a:pt x="43548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9" name="object 179"/>
          <p:cNvSpPr txBox="1"/>
          <p:nvPr/>
        </p:nvSpPr>
        <p:spPr>
          <a:xfrm>
            <a:off x="959611" y="5246370"/>
            <a:ext cx="3844925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Amount</a:t>
            </a:r>
            <a:r>
              <a:rPr dirty="0" sz="9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9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Arial"/>
                <a:cs typeface="Arial"/>
              </a:rPr>
              <a:t>Type</a:t>
            </a:r>
            <a:r>
              <a:rPr dirty="0" sz="9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9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b="1">
                <a:solidFill>
                  <a:srgbClr val="231F20"/>
                </a:solidFill>
                <a:latin typeface="Arial"/>
                <a:cs typeface="Arial"/>
              </a:rPr>
              <a:t>Transaction(s).</a:t>
            </a:r>
            <a:r>
              <a:rPr dirty="0" sz="950" spc="509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5" b="1">
                <a:solidFill>
                  <a:srgbClr val="231F20"/>
                </a:solidFill>
                <a:latin typeface="Arial"/>
                <a:cs typeface="Arial"/>
              </a:rPr>
              <a:t>Check</a:t>
            </a:r>
            <a:r>
              <a:rPr dirty="0" sz="9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dirty="0" sz="9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boxes</a:t>
            </a:r>
            <a:r>
              <a:rPr dirty="0" sz="9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dirty="0" sz="9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0" b="1">
                <a:solidFill>
                  <a:srgbClr val="231F20"/>
                </a:solidFill>
                <a:latin typeface="Arial"/>
                <a:cs typeface="Arial"/>
              </a:rPr>
              <a:t>apply.</a:t>
            </a:r>
            <a:endParaRPr sz="95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6186932" y="5369306"/>
            <a:ext cx="1063625" cy="4540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750" spc="-10" b="1">
                <a:solidFill>
                  <a:srgbClr val="231F20"/>
                </a:solidFill>
                <a:latin typeface="Arial"/>
                <a:cs typeface="Arial"/>
              </a:rPr>
              <a:t>28</a:t>
            </a:r>
            <a:r>
              <a:rPr dirty="0" sz="750" spc="3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r>
              <a:rPr dirty="0" sz="7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3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transaction</a:t>
            </a:r>
            <a:endParaRPr sz="750">
              <a:latin typeface="Arial"/>
              <a:cs typeface="Arial"/>
            </a:endParaRPr>
          </a:p>
          <a:p>
            <a:pPr marL="114300" marR="22225">
              <a:lnSpc>
                <a:spcPct val="100000"/>
              </a:lnSpc>
              <a:spcBef>
                <a:spcPts val="335"/>
              </a:spcBef>
              <a:tabLst>
                <a:tab pos="427990" algn="l"/>
              </a:tabLst>
            </a:pP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____/____/_______ </a:t>
            </a:r>
            <a:r>
              <a:rPr dirty="0" sz="750" spc="-1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MM	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DD</a:t>
            </a:r>
            <a:r>
              <a:rPr dirty="0" sz="750" spc="2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YYYY</a:t>
            </a:r>
            <a:endParaRPr sz="75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931155" y="6135878"/>
            <a:ext cx="137795" cy="336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5" b="1">
                <a:solidFill>
                  <a:srgbClr val="231F20"/>
                </a:solidFill>
                <a:latin typeface="Arial"/>
                <a:cs typeface="Arial"/>
              </a:rPr>
              <a:t>31</a:t>
            </a:r>
            <a:endParaRPr sz="75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645"/>
              </a:spcBef>
            </a:pPr>
            <a:r>
              <a:rPr dirty="0" sz="750" spc="-15" b="1">
                <a:solidFill>
                  <a:srgbClr val="231F20"/>
                </a:solidFill>
                <a:latin typeface="Arial"/>
                <a:cs typeface="Arial"/>
              </a:rPr>
              <a:t>34</a:t>
            </a:r>
            <a:endParaRPr sz="75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344407" y="6135878"/>
            <a:ext cx="1564640" cy="336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Negotiable</a:t>
            </a:r>
            <a:r>
              <a:rPr dirty="0" sz="750" spc="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Instrument(s)</a:t>
            </a:r>
            <a:r>
              <a:rPr dirty="0" sz="750" spc="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Purchased</a:t>
            </a:r>
            <a:endParaRPr sz="750">
              <a:latin typeface="Arial"/>
              <a:cs typeface="Arial"/>
            </a:endParaRPr>
          </a:p>
          <a:p>
            <a:pPr marL="41910">
              <a:lnSpc>
                <a:spcPct val="100000"/>
              </a:lnSpc>
              <a:spcBef>
                <a:spcPts val="645"/>
              </a:spcBef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Deposit(s)/Withdrawal(s)</a:t>
            </a:r>
            <a:endParaRPr sz="75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99363" y="6606793"/>
            <a:ext cx="13017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5" b="1">
                <a:solidFill>
                  <a:srgbClr val="231F20"/>
                </a:solidFill>
                <a:latin typeface="Arial"/>
                <a:cs typeface="Arial"/>
              </a:rPr>
              <a:t>35</a:t>
            </a:r>
            <a:endParaRPr sz="75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954516" y="6606793"/>
            <a:ext cx="158051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Account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Number(s)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Affected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dirty="0" sz="750" spc="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any):</a:t>
            </a:r>
            <a:endParaRPr sz="75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16127" y="7536180"/>
            <a:ext cx="34988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Part</a:t>
            </a:r>
            <a:r>
              <a:rPr dirty="0" sz="800" spc="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III</a:t>
            </a:r>
            <a:endParaRPr sz="8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953516" y="7530338"/>
            <a:ext cx="3282315" cy="1765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10" b="1">
                <a:solidFill>
                  <a:srgbClr val="231F20"/>
                </a:solidFill>
                <a:latin typeface="Arial"/>
                <a:cs typeface="Arial"/>
              </a:rPr>
              <a:t>Financial</a:t>
            </a:r>
            <a:r>
              <a:rPr dirty="0" sz="1000" spc="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Arial"/>
                <a:cs typeface="Arial"/>
              </a:rPr>
              <a:t>Institution</a:t>
            </a:r>
            <a:r>
              <a:rPr dirty="0" sz="100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5" b="1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dirty="0" sz="100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5" b="1">
                <a:solidFill>
                  <a:srgbClr val="231F20"/>
                </a:solidFill>
                <a:latin typeface="Arial"/>
                <a:cs typeface="Arial"/>
              </a:rPr>
              <a:t>Transaction(s)</a:t>
            </a:r>
            <a:r>
              <a:rPr dirty="0" sz="100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25" b="1">
                <a:solidFill>
                  <a:srgbClr val="231F20"/>
                </a:solidFill>
                <a:latin typeface="Arial"/>
                <a:cs typeface="Arial"/>
              </a:rPr>
              <a:t>Takes</a:t>
            </a:r>
            <a:r>
              <a:rPr dirty="0" sz="100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15" b="1">
                <a:solidFill>
                  <a:srgbClr val="231F20"/>
                </a:solidFill>
                <a:latin typeface="Arial"/>
                <a:cs typeface="Arial"/>
              </a:rPr>
              <a:t>Place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5639815" y="7984490"/>
            <a:ext cx="67373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0" b="1">
                <a:solidFill>
                  <a:srgbClr val="231F20"/>
                </a:solidFill>
                <a:latin typeface="Arial"/>
                <a:cs typeface="Arial"/>
              </a:rPr>
              <a:t>39</a:t>
            </a:r>
            <a:r>
              <a:rPr dirty="0" sz="750" spc="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EIN</a:t>
            </a:r>
            <a:r>
              <a:rPr dirty="0" sz="750" spc="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SSN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88" name="object 188"/>
          <p:cNvGrpSpPr/>
          <p:nvPr/>
        </p:nvGrpSpPr>
        <p:grpSpPr>
          <a:xfrm>
            <a:off x="450850" y="456945"/>
            <a:ext cx="6868159" cy="9150985"/>
            <a:chOff x="450850" y="456945"/>
            <a:chExt cx="6868159" cy="9150985"/>
          </a:xfrm>
        </p:grpSpPr>
        <p:sp>
          <p:nvSpPr>
            <p:cNvPr id="189" name="object 189"/>
            <p:cNvSpPr/>
            <p:nvPr/>
          </p:nvSpPr>
          <p:spPr>
            <a:xfrm>
              <a:off x="4126991" y="863650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4126991" y="8564879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4126991" y="849172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568604" y="9511969"/>
              <a:ext cx="38100" cy="37465"/>
            </a:xfrm>
            <a:custGeom>
              <a:avLst/>
              <a:gdLst/>
              <a:ahLst/>
              <a:cxnLst/>
              <a:rect l="l" t="t" r="r" b="b"/>
              <a:pathLst>
                <a:path w="38100" h="37465">
                  <a:moveTo>
                    <a:pt x="0" y="0"/>
                  </a:moveTo>
                  <a:lnTo>
                    <a:pt x="1435" y="37172"/>
                  </a:lnTo>
                  <a:lnTo>
                    <a:pt x="37922" y="17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568604" y="9511969"/>
              <a:ext cx="38100" cy="37465"/>
            </a:xfrm>
            <a:custGeom>
              <a:avLst/>
              <a:gdLst/>
              <a:ahLst/>
              <a:cxnLst/>
              <a:rect l="l" t="t" r="r" b="b"/>
              <a:pathLst>
                <a:path w="38100" h="37465">
                  <a:moveTo>
                    <a:pt x="0" y="0"/>
                  </a:moveTo>
                  <a:lnTo>
                    <a:pt x="37922" y="17157"/>
                  </a:lnTo>
                  <a:lnTo>
                    <a:pt x="1435" y="37172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7312152" y="466344"/>
              <a:ext cx="0" cy="9135110"/>
            </a:xfrm>
            <a:custGeom>
              <a:avLst/>
              <a:gdLst/>
              <a:ahLst/>
              <a:cxnLst/>
              <a:rect l="l" t="t" r="r" b="b"/>
              <a:pathLst>
                <a:path w="0" h="9135110">
                  <a:moveTo>
                    <a:pt x="0" y="0"/>
                  </a:moveTo>
                  <a:lnTo>
                    <a:pt x="0" y="9134856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457200" y="463295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 h="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6" name="object 19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5832" y="8954947"/>
              <a:ext cx="92240" cy="219913"/>
            </a:xfrm>
            <a:prstGeom prst="rect">
              <a:avLst/>
            </a:prstGeom>
          </p:spPr>
        </p:pic>
        <p:sp>
          <p:nvSpPr>
            <p:cNvPr id="197" name="object 197"/>
            <p:cNvSpPr/>
            <p:nvPr/>
          </p:nvSpPr>
          <p:spPr>
            <a:xfrm>
              <a:off x="6620255" y="9323831"/>
              <a:ext cx="66040" cy="0"/>
            </a:xfrm>
            <a:custGeom>
              <a:avLst/>
              <a:gdLst/>
              <a:ahLst/>
              <a:cxnLst/>
              <a:rect l="l" t="t" r="r" b="b"/>
              <a:pathLst>
                <a:path w="66040" h="0">
                  <a:moveTo>
                    <a:pt x="0" y="0"/>
                  </a:moveTo>
                  <a:lnTo>
                    <a:pt x="65532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8" name="object 198"/>
          <p:cNvSpPr txBox="1"/>
          <p:nvPr/>
        </p:nvSpPr>
        <p:spPr>
          <a:xfrm>
            <a:off x="673100" y="9464547"/>
            <a:ext cx="21412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7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Paperwork</a:t>
            </a:r>
            <a:r>
              <a:rPr dirty="0" sz="7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Reduction</a:t>
            </a:r>
            <a:r>
              <a:rPr dirty="0" sz="7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Arial"/>
                <a:cs typeface="Arial"/>
              </a:rPr>
              <a:t>Act</a:t>
            </a:r>
            <a:r>
              <a:rPr dirty="0" sz="7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Notice,</a:t>
            </a:r>
            <a:r>
              <a:rPr dirty="0" sz="7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Arial"/>
                <a:cs typeface="Arial"/>
              </a:rPr>
              <a:t>see</a:t>
            </a:r>
            <a:r>
              <a:rPr dirty="0" sz="70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r>
              <a:rPr dirty="0" sz="700" spc="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231F20"/>
                </a:solidFill>
                <a:latin typeface="Arial"/>
                <a:cs typeface="Arial"/>
              </a:rPr>
              <a:t>4.</a:t>
            </a:r>
            <a:endParaRPr sz="7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13080" y="8913367"/>
            <a:ext cx="2844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 spc="-30" b="1">
                <a:solidFill>
                  <a:srgbClr val="231F20"/>
                </a:solidFill>
                <a:latin typeface="Arial"/>
                <a:cs typeface="Arial"/>
              </a:rPr>
              <a:t>Sign </a:t>
            </a:r>
            <a:r>
              <a:rPr dirty="0" sz="900" spc="-2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Here</a:t>
            </a:r>
            <a:endParaRPr sz="90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6342379" y="8940038"/>
            <a:ext cx="85471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5755" algn="l"/>
              </a:tabLst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MM	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DD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    </a:t>
            </a:r>
            <a:r>
              <a:rPr dirty="0" sz="75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YYYY</a:t>
            </a:r>
            <a:endParaRPr sz="75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606288" y="9073625"/>
            <a:ext cx="1595120" cy="521334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  <a:tabLst>
                <a:tab pos="436245" algn="l"/>
              </a:tabLst>
            </a:pPr>
            <a:r>
              <a:rPr dirty="0" baseline="1736" sz="2400">
                <a:solidFill>
                  <a:srgbClr val="231F20"/>
                </a:solidFill>
                <a:latin typeface="Times New Roman"/>
                <a:cs typeface="Times New Roman"/>
              </a:rPr>
              <a:t>(	</a:t>
            </a:r>
            <a:r>
              <a:rPr dirty="0" sz="160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  <a:spcBef>
                <a:spcPts val="350"/>
              </a:spcBef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FinCEN</a:t>
            </a:r>
            <a:r>
              <a:rPr dirty="0" sz="750" spc="9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r>
              <a:rPr dirty="0" sz="750" spc="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104</a:t>
            </a:r>
            <a:r>
              <a:rPr dirty="0" sz="750" spc="39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5" b="1">
                <a:solidFill>
                  <a:srgbClr val="231F20"/>
                </a:solidFill>
                <a:latin typeface="Arial"/>
                <a:cs typeface="Arial"/>
              </a:rPr>
              <a:t>(Rev.</a:t>
            </a:r>
            <a:r>
              <a:rPr dirty="0" sz="750" spc="9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Arial"/>
                <a:cs typeface="Arial"/>
              </a:rPr>
              <a:t>03-2011)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202" name="object 202"/>
          <p:cNvGrpSpPr/>
          <p:nvPr/>
        </p:nvGrpSpPr>
        <p:grpSpPr>
          <a:xfrm>
            <a:off x="5794120" y="9227692"/>
            <a:ext cx="1372235" cy="201930"/>
            <a:chOff x="5794120" y="9227692"/>
            <a:chExt cx="1372235" cy="201930"/>
          </a:xfrm>
        </p:grpSpPr>
        <p:sp>
          <p:nvSpPr>
            <p:cNvPr id="203" name="object 203"/>
            <p:cNvSpPr/>
            <p:nvPr/>
          </p:nvSpPr>
          <p:spPr>
            <a:xfrm>
              <a:off x="7162799" y="938631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7162799" y="931316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7162799" y="924001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7025639" y="938631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7025639" y="931316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7025639" y="924001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6879335" y="938631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6879335" y="931316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6879335" y="924001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6731507" y="938631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6731507" y="931316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6731507" y="924001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6571487" y="938174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/>
            <p:cNvSpPr/>
            <p:nvPr/>
          </p:nvSpPr>
          <p:spPr>
            <a:xfrm>
              <a:off x="6571487" y="930859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/>
            <p:cNvSpPr/>
            <p:nvPr/>
          </p:nvSpPr>
          <p:spPr>
            <a:xfrm>
              <a:off x="6571487" y="92354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/>
            <p:cNvSpPr/>
            <p:nvPr/>
          </p:nvSpPr>
          <p:spPr>
            <a:xfrm>
              <a:off x="6425183" y="930859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/>
            <p:cNvSpPr/>
            <p:nvPr/>
          </p:nvSpPr>
          <p:spPr>
            <a:xfrm>
              <a:off x="6425183" y="92354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/>
            <p:cNvSpPr/>
            <p:nvPr/>
          </p:nvSpPr>
          <p:spPr>
            <a:xfrm>
              <a:off x="6426707" y="937564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6278879" y="938174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6278879" y="930859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/>
            <p:cNvSpPr/>
            <p:nvPr/>
          </p:nvSpPr>
          <p:spPr>
            <a:xfrm>
              <a:off x="6278879" y="92354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/>
            <p:cNvSpPr/>
            <p:nvPr/>
          </p:nvSpPr>
          <p:spPr>
            <a:xfrm>
              <a:off x="6132575" y="938174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/>
            <p:cNvSpPr/>
            <p:nvPr/>
          </p:nvSpPr>
          <p:spPr>
            <a:xfrm>
              <a:off x="6132575" y="930859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/>
            <p:cNvSpPr/>
            <p:nvPr/>
          </p:nvSpPr>
          <p:spPr>
            <a:xfrm>
              <a:off x="6132575" y="92354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/>
            <p:cNvSpPr/>
            <p:nvPr/>
          </p:nvSpPr>
          <p:spPr>
            <a:xfrm>
              <a:off x="5939027" y="9377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/>
            <p:cNvSpPr/>
            <p:nvPr/>
          </p:nvSpPr>
          <p:spPr>
            <a:xfrm>
              <a:off x="5945123" y="930401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/>
            <p:cNvSpPr/>
            <p:nvPr/>
          </p:nvSpPr>
          <p:spPr>
            <a:xfrm>
              <a:off x="5939027" y="923086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/>
            <p:cNvSpPr/>
            <p:nvPr/>
          </p:nvSpPr>
          <p:spPr>
            <a:xfrm>
              <a:off x="5797295" y="937717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/>
            <p:cNvSpPr/>
            <p:nvPr/>
          </p:nvSpPr>
          <p:spPr>
            <a:xfrm>
              <a:off x="5797295" y="930401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/>
            <p:cNvSpPr/>
            <p:nvPr/>
          </p:nvSpPr>
          <p:spPr>
            <a:xfrm>
              <a:off x="5797295" y="923086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3" name="object 233"/>
          <p:cNvSpPr txBox="1"/>
          <p:nvPr/>
        </p:nvSpPr>
        <p:spPr>
          <a:xfrm>
            <a:off x="5638291" y="8647430"/>
            <a:ext cx="1648460" cy="31813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750" spc="-10" b="1">
                <a:solidFill>
                  <a:srgbClr val="231F20"/>
                </a:solidFill>
                <a:latin typeface="Arial"/>
                <a:cs typeface="Arial"/>
              </a:rPr>
              <a:t>46</a:t>
            </a:r>
            <a:r>
              <a:rPr dirty="0" sz="750" spc="1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r>
              <a:rPr dirty="0" sz="750" spc="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signature</a:t>
            </a:r>
            <a:endParaRPr sz="750">
              <a:latin typeface="Arial"/>
              <a:cs typeface="Arial"/>
            </a:endParaRPr>
          </a:p>
          <a:p>
            <a:pPr marL="716280">
              <a:lnSpc>
                <a:spcPct val="100000"/>
              </a:lnSpc>
              <a:spcBef>
                <a:spcPts val="254"/>
              </a:spcBef>
            </a:pP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____/____/_______</a:t>
            </a:r>
            <a:endParaRPr sz="750">
              <a:latin typeface="Arial"/>
              <a:cs typeface="Arial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2290317" y="1271142"/>
            <a:ext cx="2744470" cy="80010"/>
          </a:xfrm>
          <a:custGeom>
            <a:avLst/>
            <a:gdLst/>
            <a:ahLst/>
            <a:cxnLst/>
            <a:rect l="l" t="t" r="r" b="b"/>
            <a:pathLst>
              <a:path w="2744470" h="80009">
                <a:moveTo>
                  <a:pt x="0" y="0"/>
                </a:moveTo>
                <a:lnTo>
                  <a:pt x="79629" y="0"/>
                </a:lnTo>
                <a:lnTo>
                  <a:pt x="79629" y="79628"/>
                </a:lnTo>
                <a:lnTo>
                  <a:pt x="0" y="79628"/>
                </a:lnTo>
                <a:lnTo>
                  <a:pt x="0" y="0"/>
                </a:lnTo>
                <a:close/>
              </a:path>
              <a:path w="2744470" h="80009">
                <a:moveTo>
                  <a:pt x="1421765" y="0"/>
                </a:moveTo>
                <a:lnTo>
                  <a:pt x="1501394" y="0"/>
                </a:lnTo>
                <a:lnTo>
                  <a:pt x="1501394" y="79628"/>
                </a:lnTo>
                <a:lnTo>
                  <a:pt x="1421765" y="79628"/>
                </a:lnTo>
                <a:lnTo>
                  <a:pt x="1421765" y="0"/>
                </a:lnTo>
                <a:close/>
              </a:path>
              <a:path w="2744470" h="80009">
                <a:moveTo>
                  <a:pt x="2664460" y="0"/>
                </a:moveTo>
                <a:lnTo>
                  <a:pt x="2744088" y="0"/>
                </a:lnTo>
                <a:lnTo>
                  <a:pt x="2744088" y="79628"/>
                </a:lnTo>
                <a:lnTo>
                  <a:pt x="2664460" y="79628"/>
                </a:lnTo>
                <a:lnTo>
                  <a:pt x="2664460" y="0"/>
                </a:lnTo>
                <a:close/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 txBox="1"/>
          <p:nvPr/>
        </p:nvSpPr>
        <p:spPr>
          <a:xfrm>
            <a:off x="526795" y="1236218"/>
            <a:ext cx="171259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125" algn="l"/>
                <a:tab pos="1646555" algn="l"/>
              </a:tabLst>
            </a:pPr>
            <a:r>
              <a:rPr dirty="0" baseline="3703" sz="1125" spc="-7" b="1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baseline="3703" sz="1125" spc="-7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3703" sz="1125" spc="-15">
                <a:solidFill>
                  <a:srgbClr val="231F20"/>
                </a:solidFill>
                <a:latin typeface="Arial"/>
                <a:cs typeface="Arial"/>
              </a:rPr>
              <a:t>Chec</a:t>
            </a:r>
            <a:r>
              <a:rPr dirty="0" baseline="3703" sz="1125" spc="-7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baseline="3703" sz="1125" spc="8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703" sz="1125" spc="-15">
                <a:solidFill>
                  <a:srgbClr val="231F20"/>
                </a:solidFill>
                <a:latin typeface="Arial"/>
                <a:cs typeface="Arial"/>
              </a:rPr>
              <a:t>al</a:t>
            </a:r>
            <a:r>
              <a:rPr dirty="0" baseline="3703" sz="1125" spc="-7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baseline="3703" sz="1125" spc="8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703" sz="1125" spc="-15">
                <a:solidFill>
                  <a:srgbClr val="231F20"/>
                </a:solidFill>
                <a:latin typeface="Arial"/>
                <a:cs typeface="Arial"/>
              </a:rPr>
              <a:t>box(es</a:t>
            </a:r>
            <a:r>
              <a:rPr dirty="0" baseline="3703" sz="1125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baseline="3703" sz="1125" spc="8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703" sz="1125" spc="-7">
                <a:solidFill>
                  <a:srgbClr val="231F20"/>
                </a:solidFill>
                <a:latin typeface="Arial"/>
                <a:cs typeface="Arial"/>
              </a:rPr>
              <a:t>tha</a:t>
            </a:r>
            <a:r>
              <a:rPr dirty="0" baseline="3703" sz="112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baseline="3703" sz="1125" spc="89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3703" sz="1125" spc="-15">
                <a:solidFill>
                  <a:srgbClr val="231F20"/>
                </a:solidFill>
                <a:latin typeface="Arial"/>
                <a:cs typeface="Arial"/>
              </a:rPr>
              <a:t>apply</a:t>
            </a:r>
            <a:r>
              <a:rPr dirty="0" baseline="3703" sz="1125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dirty="0" baseline="3703" sz="112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750">
              <a:latin typeface="Arial"/>
              <a:cs typeface="Arial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2429290" y="1236218"/>
            <a:ext cx="213741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6810" algn="l"/>
                <a:tab pos="1424940" algn="l"/>
              </a:tabLst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Amends</a:t>
            </a:r>
            <a:r>
              <a:rPr dirty="0" sz="750" spc="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prior</a:t>
            </a:r>
            <a:r>
              <a:rPr dirty="0" sz="750" spc="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report	</a:t>
            </a: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b	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persons</a:t>
            </a:r>
            <a:endParaRPr sz="75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791328" y="1236218"/>
            <a:ext cx="7874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750">
              <a:latin typeface="Arial"/>
              <a:cs typeface="Arial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5095290" y="1236218"/>
            <a:ext cx="89789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transactions</a:t>
            </a:r>
            <a:endParaRPr sz="750">
              <a:latin typeface="Arial"/>
              <a:cs typeface="Arial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6928104" y="7700771"/>
            <a:ext cx="0" cy="295910"/>
          </a:xfrm>
          <a:custGeom>
            <a:avLst/>
            <a:gdLst/>
            <a:ahLst/>
            <a:cxnLst/>
            <a:rect l="l" t="t" r="r" b="b"/>
            <a:pathLst>
              <a:path w="0" h="295909">
                <a:moveTo>
                  <a:pt x="0" y="0"/>
                </a:moveTo>
                <a:lnTo>
                  <a:pt x="0" y="295655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 txBox="1"/>
          <p:nvPr/>
        </p:nvSpPr>
        <p:spPr>
          <a:xfrm>
            <a:off x="3084067" y="6119114"/>
            <a:ext cx="1394460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3550" algn="l"/>
              </a:tabLst>
            </a:pPr>
            <a:r>
              <a:rPr dirty="0" sz="750" spc="-10" b="1">
                <a:solidFill>
                  <a:srgbClr val="231F20"/>
                </a:solidFill>
                <a:latin typeface="Arial"/>
                <a:cs typeface="Arial"/>
              </a:rPr>
              <a:t>30	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Wire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Transfer(s)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tabLst>
                <a:tab pos="429895" algn="l"/>
              </a:tabLst>
            </a:pPr>
            <a:r>
              <a:rPr dirty="0" sz="750" spc="-10" b="1">
                <a:solidFill>
                  <a:srgbClr val="231F20"/>
                </a:solidFill>
                <a:latin typeface="Arial"/>
                <a:cs typeface="Arial"/>
              </a:rPr>
              <a:t>33	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Currency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Exchange(s)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tabLst>
                <a:tab pos="456565" algn="l"/>
              </a:tabLst>
            </a:pPr>
            <a:r>
              <a:rPr dirty="0" sz="750" spc="-10" b="1">
                <a:solidFill>
                  <a:srgbClr val="231F20"/>
                </a:solidFill>
                <a:latin typeface="Arial"/>
                <a:cs typeface="Arial"/>
              </a:rPr>
              <a:t>36	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(specify)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241" name="object 241"/>
          <p:cNvGrpSpPr/>
          <p:nvPr/>
        </p:nvGrpSpPr>
        <p:grpSpPr>
          <a:xfrm>
            <a:off x="744093" y="2157857"/>
            <a:ext cx="6385560" cy="6527800"/>
            <a:chOff x="744093" y="2157857"/>
            <a:chExt cx="6385560" cy="6527800"/>
          </a:xfrm>
        </p:grpSpPr>
        <p:sp>
          <p:nvSpPr>
            <p:cNvPr id="242" name="object 242"/>
            <p:cNvSpPr/>
            <p:nvPr/>
          </p:nvSpPr>
          <p:spPr>
            <a:xfrm>
              <a:off x="5164835" y="4556760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60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/>
            <p:cNvSpPr/>
            <p:nvPr/>
          </p:nvSpPr>
          <p:spPr>
            <a:xfrm>
              <a:off x="5361432" y="4831079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w="0" h="44450">
                  <a:moveTo>
                    <a:pt x="0" y="0"/>
                  </a:moveTo>
                  <a:lnTo>
                    <a:pt x="0" y="44196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/>
            <p:cNvSpPr/>
            <p:nvPr/>
          </p:nvSpPr>
          <p:spPr>
            <a:xfrm>
              <a:off x="5361432" y="4750307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w="0" h="44450">
                  <a:moveTo>
                    <a:pt x="0" y="0"/>
                  </a:moveTo>
                  <a:lnTo>
                    <a:pt x="0" y="44196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/>
            <p:cNvSpPr/>
            <p:nvPr/>
          </p:nvSpPr>
          <p:spPr>
            <a:xfrm>
              <a:off x="5361432" y="4669535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w="0" h="44450">
                  <a:moveTo>
                    <a:pt x="0" y="0"/>
                  </a:moveTo>
                  <a:lnTo>
                    <a:pt x="0" y="44196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/>
            <p:cNvSpPr/>
            <p:nvPr/>
          </p:nvSpPr>
          <p:spPr>
            <a:xfrm>
              <a:off x="6028944" y="864412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/>
            <p:cNvSpPr/>
            <p:nvPr/>
          </p:nvSpPr>
          <p:spPr>
            <a:xfrm>
              <a:off x="6028944" y="85709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8" name="object 248"/>
            <p:cNvSpPr/>
            <p:nvPr/>
          </p:nvSpPr>
          <p:spPr>
            <a:xfrm>
              <a:off x="6028944" y="84978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9" name="object 249"/>
            <p:cNvSpPr/>
            <p:nvPr/>
          </p:nvSpPr>
          <p:spPr>
            <a:xfrm>
              <a:off x="6211823" y="864412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0" name="object 250"/>
            <p:cNvSpPr/>
            <p:nvPr/>
          </p:nvSpPr>
          <p:spPr>
            <a:xfrm>
              <a:off x="6211823" y="85709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1" name="object 251"/>
            <p:cNvSpPr/>
            <p:nvPr/>
          </p:nvSpPr>
          <p:spPr>
            <a:xfrm>
              <a:off x="6211823" y="84978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2" name="object 252"/>
            <p:cNvSpPr/>
            <p:nvPr/>
          </p:nvSpPr>
          <p:spPr>
            <a:xfrm>
              <a:off x="6394703" y="864412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3" name="object 253"/>
            <p:cNvSpPr/>
            <p:nvPr/>
          </p:nvSpPr>
          <p:spPr>
            <a:xfrm>
              <a:off x="6394703" y="85709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4" name="object 254"/>
            <p:cNvSpPr/>
            <p:nvPr/>
          </p:nvSpPr>
          <p:spPr>
            <a:xfrm>
              <a:off x="6394703" y="84978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5" name="object 255"/>
            <p:cNvSpPr/>
            <p:nvPr/>
          </p:nvSpPr>
          <p:spPr>
            <a:xfrm>
              <a:off x="6577583" y="864412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6" name="object 256"/>
            <p:cNvSpPr/>
            <p:nvPr/>
          </p:nvSpPr>
          <p:spPr>
            <a:xfrm>
              <a:off x="6577583" y="85709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7" name="object 257"/>
            <p:cNvSpPr/>
            <p:nvPr/>
          </p:nvSpPr>
          <p:spPr>
            <a:xfrm>
              <a:off x="6577583" y="84978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/>
            <p:cNvSpPr/>
            <p:nvPr/>
          </p:nvSpPr>
          <p:spPr>
            <a:xfrm>
              <a:off x="6760464" y="864412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/>
            <p:cNvSpPr/>
            <p:nvPr/>
          </p:nvSpPr>
          <p:spPr>
            <a:xfrm>
              <a:off x="6760464" y="85709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/>
            <p:cNvSpPr/>
            <p:nvPr/>
          </p:nvSpPr>
          <p:spPr>
            <a:xfrm>
              <a:off x="6760464" y="84978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/>
            <p:cNvSpPr/>
            <p:nvPr/>
          </p:nvSpPr>
          <p:spPr>
            <a:xfrm>
              <a:off x="6943344" y="864412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/>
            <p:cNvSpPr/>
            <p:nvPr/>
          </p:nvSpPr>
          <p:spPr>
            <a:xfrm>
              <a:off x="6943344" y="85709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3" name="object 263"/>
            <p:cNvSpPr/>
            <p:nvPr/>
          </p:nvSpPr>
          <p:spPr>
            <a:xfrm>
              <a:off x="6943344" y="84978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4" name="object 264"/>
            <p:cNvSpPr/>
            <p:nvPr/>
          </p:nvSpPr>
          <p:spPr>
            <a:xfrm>
              <a:off x="5846064" y="864412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5" name="object 265"/>
            <p:cNvSpPr/>
            <p:nvPr/>
          </p:nvSpPr>
          <p:spPr>
            <a:xfrm>
              <a:off x="5846064" y="85709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6" name="object 266"/>
            <p:cNvSpPr/>
            <p:nvPr/>
          </p:nvSpPr>
          <p:spPr>
            <a:xfrm>
              <a:off x="5846064" y="84978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7" name="object 267"/>
            <p:cNvSpPr/>
            <p:nvPr/>
          </p:nvSpPr>
          <p:spPr>
            <a:xfrm>
              <a:off x="7126223" y="864412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8" name="object 268"/>
            <p:cNvSpPr/>
            <p:nvPr/>
          </p:nvSpPr>
          <p:spPr>
            <a:xfrm>
              <a:off x="7126223" y="8570976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9" name="object 269"/>
            <p:cNvSpPr/>
            <p:nvPr/>
          </p:nvSpPr>
          <p:spPr>
            <a:xfrm>
              <a:off x="7126223" y="849782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0" name="object 270"/>
            <p:cNvSpPr/>
            <p:nvPr/>
          </p:nvSpPr>
          <p:spPr>
            <a:xfrm>
              <a:off x="5119115" y="2671572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5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1" name="object 271"/>
            <p:cNvSpPr/>
            <p:nvPr/>
          </p:nvSpPr>
          <p:spPr>
            <a:xfrm>
              <a:off x="5990844" y="230733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2" name="object 272"/>
            <p:cNvSpPr/>
            <p:nvPr/>
          </p:nvSpPr>
          <p:spPr>
            <a:xfrm>
              <a:off x="5990844" y="223418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3" name="object 273"/>
            <p:cNvSpPr/>
            <p:nvPr/>
          </p:nvSpPr>
          <p:spPr>
            <a:xfrm>
              <a:off x="5990844" y="216103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4" name="object 274"/>
            <p:cNvSpPr/>
            <p:nvPr/>
          </p:nvSpPr>
          <p:spPr>
            <a:xfrm>
              <a:off x="6173723" y="230733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5" name="object 275"/>
            <p:cNvSpPr/>
            <p:nvPr/>
          </p:nvSpPr>
          <p:spPr>
            <a:xfrm>
              <a:off x="6173723" y="223418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6" name="object 276"/>
            <p:cNvSpPr/>
            <p:nvPr/>
          </p:nvSpPr>
          <p:spPr>
            <a:xfrm>
              <a:off x="6173723" y="216103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7" name="object 277"/>
            <p:cNvSpPr/>
            <p:nvPr/>
          </p:nvSpPr>
          <p:spPr>
            <a:xfrm>
              <a:off x="6356603" y="230733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8" name="object 278"/>
            <p:cNvSpPr/>
            <p:nvPr/>
          </p:nvSpPr>
          <p:spPr>
            <a:xfrm>
              <a:off x="6356603" y="223418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9" name="object 279"/>
            <p:cNvSpPr/>
            <p:nvPr/>
          </p:nvSpPr>
          <p:spPr>
            <a:xfrm>
              <a:off x="6356603" y="216103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0" name="object 280"/>
            <p:cNvSpPr/>
            <p:nvPr/>
          </p:nvSpPr>
          <p:spPr>
            <a:xfrm>
              <a:off x="6539483" y="230733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1" name="object 281"/>
            <p:cNvSpPr/>
            <p:nvPr/>
          </p:nvSpPr>
          <p:spPr>
            <a:xfrm>
              <a:off x="6539483" y="223418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2" name="object 282"/>
            <p:cNvSpPr/>
            <p:nvPr/>
          </p:nvSpPr>
          <p:spPr>
            <a:xfrm>
              <a:off x="6539483" y="216103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3" name="object 283"/>
            <p:cNvSpPr/>
            <p:nvPr/>
          </p:nvSpPr>
          <p:spPr>
            <a:xfrm>
              <a:off x="6722364" y="230733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4" name="object 284"/>
            <p:cNvSpPr/>
            <p:nvPr/>
          </p:nvSpPr>
          <p:spPr>
            <a:xfrm>
              <a:off x="6722364" y="223418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5" name="object 285"/>
            <p:cNvSpPr/>
            <p:nvPr/>
          </p:nvSpPr>
          <p:spPr>
            <a:xfrm>
              <a:off x="6722364" y="216103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6" name="object 286"/>
            <p:cNvSpPr/>
            <p:nvPr/>
          </p:nvSpPr>
          <p:spPr>
            <a:xfrm>
              <a:off x="6905244" y="230733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7" name="object 287"/>
            <p:cNvSpPr/>
            <p:nvPr/>
          </p:nvSpPr>
          <p:spPr>
            <a:xfrm>
              <a:off x="6905244" y="223418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8" name="object 288"/>
            <p:cNvSpPr/>
            <p:nvPr/>
          </p:nvSpPr>
          <p:spPr>
            <a:xfrm>
              <a:off x="6905244" y="216103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9" name="object 289"/>
            <p:cNvSpPr/>
            <p:nvPr/>
          </p:nvSpPr>
          <p:spPr>
            <a:xfrm>
              <a:off x="7088123" y="230733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0" name="object 290"/>
            <p:cNvSpPr/>
            <p:nvPr/>
          </p:nvSpPr>
          <p:spPr>
            <a:xfrm>
              <a:off x="7088123" y="223418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1" name="object 291"/>
            <p:cNvSpPr/>
            <p:nvPr/>
          </p:nvSpPr>
          <p:spPr>
            <a:xfrm>
              <a:off x="7088123" y="216103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2" name="object 292"/>
            <p:cNvSpPr/>
            <p:nvPr/>
          </p:nvSpPr>
          <p:spPr>
            <a:xfrm>
              <a:off x="5807964" y="230733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3" name="object 293"/>
            <p:cNvSpPr/>
            <p:nvPr/>
          </p:nvSpPr>
          <p:spPr>
            <a:xfrm>
              <a:off x="5807964" y="223418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4" name="object 294"/>
            <p:cNvSpPr/>
            <p:nvPr/>
          </p:nvSpPr>
          <p:spPr>
            <a:xfrm>
              <a:off x="5807964" y="216103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5" name="object 295"/>
            <p:cNvSpPr/>
            <p:nvPr/>
          </p:nvSpPr>
          <p:spPr>
            <a:xfrm>
              <a:off x="5323332" y="294284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6" name="object 296"/>
            <p:cNvSpPr/>
            <p:nvPr/>
          </p:nvSpPr>
          <p:spPr>
            <a:xfrm>
              <a:off x="5323332" y="286969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7" name="object 297"/>
            <p:cNvSpPr/>
            <p:nvPr/>
          </p:nvSpPr>
          <p:spPr>
            <a:xfrm>
              <a:off x="5323332" y="27965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8" name="object 298"/>
            <p:cNvSpPr/>
            <p:nvPr/>
          </p:nvSpPr>
          <p:spPr>
            <a:xfrm>
              <a:off x="747268" y="3045967"/>
              <a:ext cx="2694940" cy="271780"/>
            </a:xfrm>
            <a:custGeom>
              <a:avLst/>
              <a:gdLst/>
              <a:ahLst/>
              <a:cxnLst/>
              <a:rect l="l" t="t" r="r" b="b"/>
              <a:pathLst>
                <a:path w="2694940" h="271779">
                  <a:moveTo>
                    <a:pt x="0" y="191770"/>
                  </a:moveTo>
                  <a:lnTo>
                    <a:pt x="79628" y="191770"/>
                  </a:lnTo>
                  <a:lnTo>
                    <a:pt x="79628" y="271399"/>
                  </a:lnTo>
                  <a:lnTo>
                    <a:pt x="0" y="271399"/>
                  </a:lnTo>
                  <a:lnTo>
                    <a:pt x="0" y="191770"/>
                  </a:lnTo>
                  <a:close/>
                </a:path>
                <a:path w="2694940" h="271779">
                  <a:moveTo>
                    <a:pt x="2614930" y="0"/>
                  </a:moveTo>
                  <a:lnTo>
                    <a:pt x="2694559" y="0"/>
                  </a:lnTo>
                  <a:lnTo>
                    <a:pt x="2694559" y="79628"/>
                  </a:lnTo>
                  <a:lnTo>
                    <a:pt x="2614930" y="79628"/>
                  </a:lnTo>
                  <a:lnTo>
                    <a:pt x="2614930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9" name="object 299"/>
          <p:cNvSpPr txBox="1"/>
          <p:nvPr/>
        </p:nvSpPr>
        <p:spPr>
          <a:xfrm>
            <a:off x="618236" y="3222750"/>
            <a:ext cx="723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3193607" y="3024631"/>
            <a:ext cx="297561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289560" algn="l"/>
                <a:tab pos="1356995" algn="l"/>
                <a:tab pos="1637664" algn="l"/>
                <a:tab pos="2117090" algn="l"/>
                <a:tab pos="2373630" algn="l"/>
              </a:tabLst>
            </a:pP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Driver’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6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license/Stat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I.D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baseline="4629" sz="900" spc="-7">
                <a:solidFill>
                  <a:srgbClr val="231F20"/>
                </a:solidFill>
                <a:latin typeface="Arial"/>
                <a:cs typeface="Arial"/>
              </a:rPr>
              <a:t>Passpor</a:t>
            </a:r>
            <a:r>
              <a:rPr dirty="0" baseline="4629" sz="900">
                <a:solidFill>
                  <a:srgbClr val="231F20"/>
                </a:solidFill>
                <a:latin typeface="Arial"/>
                <a:cs typeface="Arial"/>
              </a:rPr>
              <a:t>t	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Alie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registration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821969" y="3222750"/>
            <a:ext cx="644652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971039" algn="l"/>
                <a:tab pos="2565400" algn="l"/>
                <a:tab pos="4406265" algn="l"/>
                <a:tab pos="6407785" algn="l"/>
              </a:tabLst>
            </a:pP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dirty="0" u="sng" sz="600" spc="-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baseline="4629" sz="900" spc="-7" b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baseline="4629" sz="900" spc="2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22">
                <a:solidFill>
                  <a:srgbClr val="231F20"/>
                </a:solidFill>
                <a:latin typeface="Arial"/>
                <a:cs typeface="Arial"/>
              </a:rPr>
              <a:t>Issued</a:t>
            </a:r>
            <a:r>
              <a:rPr dirty="0" baseline="4629" sz="900" spc="-10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15">
                <a:solidFill>
                  <a:srgbClr val="231F20"/>
                </a:solidFill>
                <a:latin typeface="Arial"/>
                <a:cs typeface="Arial"/>
              </a:rPr>
              <a:t>by:	</a:t>
            </a:r>
            <a:r>
              <a:rPr dirty="0" u="sng" baseline="4629" sz="900" spc="-1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baseline="4629" sz="900" spc="-1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baseline="4629" sz="900" spc="-15">
                <a:solidFill>
                  <a:srgbClr val="231F20"/>
                </a:solidFill>
                <a:latin typeface="Arial"/>
                <a:cs typeface="Arial"/>
              </a:rPr>
              <a:t>   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00" spc="254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Number:  </a:t>
            </a:r>
            <a:r>
              <a:rPr dirty="0" sz="6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sz="600">
              <a:latin typeface="Arial"/>
              <a:cs typeface="Arial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5149926" y="3728720"/>
            <a:ext cx="10033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7419" algn="l"/>
              </a:tabLst>
            </a:pP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Multipl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Transaction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s	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6304279" y="3728720"/>
            <a:ext cx="98107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Conducted</a:t>
            </a:r>
            <a:r>
              <a:rPr dirty="0" sz="6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dirty="0" sz="6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Own</a:t>
            </a:r>
            <a:r>
              <a:rPr dirty="0" sz="6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Behalf</a:t>
            </a:r>
            <a:endParaRPr sz="600">
              <a:latin typeface="Arial"/>
              <a:cs typeface="Arial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3294888" y="4928742"/>
            <a:ext cx="80010" cy="80010"/>
          </a:xfrm>
          <a:custGeom>
            <a:avLst/>
            <a:gdLst/>
            <a:ahLst/>
            <a:cxnLst/>
            <a:rect l="l" t="t" r="r" b="b"/>
            <a:pathLst>
              <a:path w="80010" h="80010">
                <a:moveTo>
                  <a:pt x="0" y="0"/>
                </a:moveTo>
                <a:lnTo>
                  <a:pt x="79628" y="0"/>
                </a:lnTo>
                <a:lnTo>
                  <a:pt x="79628" y="79628"/>
                </a:lnTo>
                <a:lnTo>
                  <a:pt x="0" y="79628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 txBox="1"/>
          <p:nvPr/>
        </p:nvSpPr>
        <p:spPr>
          <a:xfrm>
            <a:off x="477012" y="4883150"/>
            <a:ext cx="2858135" cy="344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85725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25</a:t>
            </a:r>
            <a:r>
              <a:rPr dirty="0" sz="7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dirty="0" sz="750" spc="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dirty="0" sz="750" spc="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individual,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describe</a:t>
            </a:r>
            <a:r>
              <a:rPr dirty="0" sz="750" spc="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method</a:t>
            </a:r>
            <a:r>
              <a:rPr dirty="0" sz="750" spc="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dirty="0" sz="750" spc="1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750" spc="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verify</a:t>
            </a:r>
            <a:r>
              <a:rPr dirty="0" sz="750" spc="1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identity:</a:t>
            </a:r>
            <a:r>
              <a:rPr dirty="0" sz="750" spc="2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Arial"/>
              <a:cs typeface="Arial"/>
            </a:endParaRPr>
          </a:p>
          <a:p>
            <a:pPr algn="r" marR="55880">
              <a:lnSpc>
                <a:spcPct val="100000"/>
              </a:lnSpc>
              <a:tabLst>
                <a:tab pos="228600" algn="l"/>
                <a:tab pos="2171065" algn="l"/>
              </a:tabLst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Othe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r  </a:t>
            </a:r>
            <a:r>
              <a:rPr dirty="0" sz="600" spc="-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dirty="0" sz="600" spc="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9259" sz="900" spc="-7" b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baseline="9259" sz="90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9259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9259" sz="900" spc="-22">
                <a:solidFill>
                  <a:srgbClr val="231F20"/>
                </a:solidFill>
                <a:latin typeface="Arial"/>
                <a:cs typeface="Arial"/>
              </a:rPr>
              <a:t>Issue</a:t>
            </a:r>
            <a:r>
              <a:rPr dirty="0" baseline="9259" sz="9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baseline="9259" sz="900" spc="-11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9259" sz="900" spc="-22">
                <a:solidFill>
                  <a:srgbClr val="231F20"/>
                </a:solidFill>
                <a:latin typeface="Arial"/>
                <a:cs typeface="Arial"/>
              </a:rPr>
              <a:t>by: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3355339" y="4902200"/>
            <a:ext cx="3943985" cy="313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100"/>
              </a:spcBef>
              <a:tabLst>
                <a:tab pos="1250950" algn="l"/>
                <a:tab pos="1943100" algn="l"/>
                <a:tab pos="2179955" algn="l"/>
              </a:tabLst>
            </a:pP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Driver’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6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license/Stat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I.D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    </a:t>
            </a:r>
            <a:r>
              <a:rPr dirty="0" sz="600" spc="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Passport	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Alie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registration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73250" algn="l"/>
                <a:tab pos="3930650" algn="l"/>
              </a:tabLst>
            </a:pP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dirty="0" sz="6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00" spc="26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Number:  </a:t>
            </a:r>
            <a:r>
              <a:rPr dirty="0" sz="600" spc="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sz="600">
              <a:latin typeface="Arial"/>
              <a:cs typeface="Arial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499363" y="6376670"/>
            <a:ext cx="13017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5" b="1">
                <a:solidFill>
                  <a:srgbClr val="231F20"/>
                </a:solidFill>
                <a:latin typeface="Arial"/>
                <a:cs typeface="Arial"/>
              </a:rPr>
              <a:t>32</a:t>
            </a:r>
            <a:endParaRPr sz="750">
              <a:latin typeface="Arial"/>
              <a:cs typeface="Arial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965889" y="6376670"/>
            <a:ext cx="143510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Negotiable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Instrument(s)</a:t>
            </a:r>
            <a:r>
              <a:rPr dirty="0" sz="750" spc="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Cashed</a:t>
            </a:r>
            <a:endParaRPr sz="750">
              <a:latin typeface="Arial"/>
              <a:cs typeface="Arial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499363" y="6113017"/>
            <a:ext cx="13017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5" b="1">
                <a:solidFill>
                  <a:srgbClr val="231F20"/>
                </a:solidFill>
                <a:latin typeface="Arial"/>
                <a:cs typeface="Arial"/>
              </a:rPr>
              <a:t>29</a:t>
            </a:r>
            <a:endParaRPr sz="750">
              <a:latin typeface="Arial"/>
              <a:cs typeface="Arial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954468" y="6113017"/>
            <a:ext cx="20015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8185" algn="l"/>
              </a:tabLst>
            </a:pP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Foreign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Country</a:t>
            </a:r>
            <a:r>
              <a:rPr dirty="0" u="sng" sz="7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5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	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311" name="object 311"/>
          <p:cNvGrpSpPr/>
          <p:nvPr/>
        </p:nvGrpSpPr>
        <p:grpSpPr>
          <a:xfrm>
            <a:off x="472820" y="487680"/>
            <a:ext cx="6462395" cy="4925060"/>
            <a:chOff x="472820" y="487680"/>
            <a:chExt cx="6462395" cy="4925060"/>
          </a:xfrm>
        </p:grpSpPr>
        <p:pic>
          <p:nvPicPr>
            <p:cNvPr id="312" name="object 3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06185" y="487680"/>
              <a:ext cx="628649" cy="581319"/>
            </a:xfrm>
            <a:prstGeom prst="rect">
              <a:avLst/>
            </a:prstGeom>
          </p:spPr>
        </p:pic>
        <p:sp>
          <p:nvSpPr>
            <p:cNvPr id="313" name="object 313"/>
            <p:cNvSpPr/>
            <p:nvPr/>
          </p:nvSpPr>
          <p:spPr>
            <a:xfrm>
              <a:off x="472820" y="5265801"/>
              <a:ext cx="435609" cy="146685"/>
            </a:xfrm>
            <a:custGeom>
              <a:avLst/>
              <a:gdLst/>
              <a:ahLst/>
              <a:cxnLst/>
              <a:rect l="l" t="t" r="r" b="b"/>
              <a:pathLst>
                <a:path w="435609" h="146685">
                  <a:moveTo>
                    <a:pt x="435483" y="0"/>
                  </a:moveTo>
                  <a:lnTo>
                    <a:pt x="0" y="0"/>
                  </a:lnTo>
                  <a:lnTo>
                    <a:pt x="0" y="146558"/>
                  </a:lnTo>
                  <a:lnTo>
                    <a:pt x="435483" y="146558"/>
                  </a:lnTo>
                  <a:lnTo>
                    <a:pt x="43548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4" name="object 314"/>
          <p:cNvSpPr txBox="1"/>
          <p:nvPr/>
        </p:nvSpPr>
        <p:spPr>
          <a:xfrm>
            <a:off x="511555" y="5254752"/>
            <a:ext cx="3206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Part</a:t>
            </a:r>
            <a:r>
              <a:rPr dirty="0" sz="80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15" name="object 315"/>
          <p:cNvGrpSpPr/>
          <p:nvPr/>
        </p:nvGrpSpPr>
        <p:grpSpPr>
          <a:xfrm>
            <a:off x="762000" y="779094"/>
            <a:ext cx="6468110" cy="6610984"/>
            <a:chOff x="762000" y="779094"/>
            <a:chExt cx="6468110" cy="6610984"/>
          </a:xfrm>
        </p:grpSpPr>
        <p:sp>
          <p:nvSpPr>
            <p:cNvPr id="316" name="object 316"/>
            <p:cNvSpPr/>
            <p:nvPr/>
          </p:nvSpPr>
          <p:spPr>
            <a:xfrm>
              <a:off x="765047" y="3045968"/>
              <a:ext cx="5504180" cy="3680460"/>
            </a:xfrm>
            <a:custGeom>
              <a:avLst/>
              <a:gdLst/>
              <a:ahLst/>
              <a:cxnLst/>
              <a:rect l="l" t="t" r="r" b="b"/>
              <a:pathLst>
                <a:path w="5504180" h="3680459">
                  <a:moveTo>
                    <a:pt x="3912235" y="0"/>
                  </a:moveTo>
                  <a:lnTo>
                    <a:pt x="3991864" y="0"/>
                  </a:lnTo>
                  <a:lnTo>
                    <a:pt x="3991864" y="79628"/>
                  </a:lnTo>
                  <a:lnTo>
                    <a:pt x="3912235" y="79628"/>
                  </a:lnTo>
                  <a:lnTo>
                    <a:pt x="3912235" y="0"/>
                  </a:lnTo>
                  <a:close/>
                </a:path>
                <a:path w="5504180" h="3680459">
                  <a:moveTo>
                    <a:pt x="4667885" y="0"/>
                  </a:moveTo>
                  <a:lnTo>
                    <a:pt x="4747514" y="0"/>
                  </a:lnTo>
                  <a:lnTo>
                    <a:pt x="4747514" y="79628"/>
                  </a:lnTo>
                  <a:lnTo>
                    <a:pt x="4667885" y="79628"/>
                  </a:lnTo>
                  <a:lnTo>
                    <a:pt x="4667885" y="0"/>
                  </a:lnTo>
                  <a:close/>
                </a:path>
                <a:path w="5504180" h="3680459">
                  <a:moveTo>
                    <a:pt x="996950" y="714374"/>
                  </a:moveTo>
                  <a:lnTo>
                    <a:pt x="1076579" y="714374"/>
                  </a:lnTo>
                  <a:lnTo>
                    <a:pt x="1076579" y="794003"/>
                  </a:lnTo>
                  <a:lnTo>
                    <a:pt x="996950" y="794003"/>
                  </a:lnTo>
                  <a:lnTo>
                    <a:pt x="996950" y="714374"/>
                  </a:lnTo>
                  <a:close/>
                </a:path>
                <a:path w="5504180" h="3680459">
                  <a:moveTo>
                    <a:pt x="2238375" y="714374"/>
                  </a:moveTo>
                  <a:lnTo>
                    <a:pt x="2318004" y="714374"/>
                  </a:lnTo>
                  <a:lnTo>
                    <a:pt x="2318004" y="794003"/>
                  </a:lnTo>
                  <a:lnTo>
                    <a:pt x="2238375" y="794003"/>
                  </a:lnTo>
                  <a:lnTo>
                    <a:pt x="2238375" y="714374"/>
                  </a:lnTo>
                  <a:close/>
                </a:path>
                <a:path w="5504180" h="3680459">
                  <a:moveTo>
                    <a:pt x="4272915" y="714374"/>
                  </a:moveTo>
                  <a:lnTo>
                    <a:pt x="4352544" y="714374"/>
                  </a:lnTo>
                  <a:lnTo>
                    <a:pt x="4352544" y="794003"/>
                  </a:lnTo>
                  <a:lnTo>
                    <a:pt x="4272915" y="794003"/>
                  </a:lnTo>
                  <a:lnTo>
                    <a:pt x="4272915" y="714374"/>
                  </a:lnTo>
                  <a:close/>
                </a:path>
                <a:path w="5504180" h="3680459">
                  <a:moveTo>
                    <a:pt x="5424170" y="714374"/>
                  </a:moveTo>
                  <a:lnTo>
                    <a:pt x="5503798" y="714374"/>
                  </a:lnTo>
                  <a:lnTo>
                    <a:pt x="5503798" y="794003"/>
                  </a:lnTo>
                  <a:lnTo>
                    <a:pt x="5424170" y="794003"/>
                  </a:lnTo>
                  <a:lnTo>
                    <a:pt x="5424170" y="714374"/>
                  </a:lnTo>
                  <a:close/>
                </a:path>
                <a:path w="5504180" h="3680459">
                  <a:moveTo>
                    <a:pt x="2570479" y="3110229"/>
                  </a:moveTo>
                  <a:lnTo>
                    <a:pt x="2667254" y="3110229"/>
                  </a:lnTo>
                  <a:lnTo>
                    <a:pt x="2667254" y="3189858"/>
                  </a:lnTo>
                  <a:lnTo>
                    <a:pt x="2570479" y="3189858"/>
                  </a:lnTo>
                  <a:lnTo>
                    <a:pt x="2570479" y="3110229"/>
                  </a:lnTo>
                  <a:close/>
                </a:path>
                <a:path w="5504180" h="3680459">
                  <a:moveTo>
                    <a:pt x="2570479" y="3369944"/>
                  </a:moveTo>
                  <a:lnTo>
                    <a:pt x="2667254" y="3369944"/>
                  </a:lnTo>
                  <a:lnTo>
                    <a:pt x="2667254" y="3449573"/>
                  </a:lnTo>
                  <a:lnTo>
                    <a:pt x="2570479" y="3449573"/>
                  </a:lnTo>
                  <a:lnTo>
                    <a:pt x="2570479" y="3369944"/>
                  </a:lnTo>
                  <a:close/>
                </a:path>
                <a:path w="5504180" h="3680459">
                  <a:moveTo>
                    <a:pt x="2570479" y="3600449"/>
                  </a:moveTo>
                  <a:lnTo>
                    <a:pt x="2667254" y="3600449"/>
                  </a:lnTo>
                  <a:lnTo>
                    <a:pt x="2667254" y="3680078"/>
                  </a:lnTo>
                  <a:lnTo>
                    <a:pt x="2570479" y="3680078"/>
                  </a:lnTo>
                  <a:lnTo>
                    <a:pt x="2570479" y="3600449"/>
                  </a:lnTo>
                  <a:close/>
                </a:path>
                <a:path w="5504180" h="3680459">
                  <a:moveTo>
                    <a:pt x="0" y="3110229"/>
                  </a:moveTo>
                  <a:lnTo>
                    <a:pt x="96773" y="3110229"/>
                  </a:lnTo>
                  <a:lnTo>
                    <a:pt x="96773" y="3189858"/>
                  </a:lnTo>
                  <a:lnTo>
                    <a:pt x="0" y="3189858"/>
                  </a:lnTo>
                  <a:lnTo>
                    <a:pt x="0" y="3110229"/>
                  </a:lnTo>
                  <a:close/>
                </a:path>
                <a:path w="5504180" h="3680459">
                  <a:moveTo>
                    <a:pt x="0" y="3369944"/>
                  </a:moveTo>
                  <a:lnTo>
                    <a:pt x="96773" y="3369944"/>
                  </a:lnTo>
                  <a:lnTo>
                    <a:pt x="96773" y="3449573"/>
                  </a:lnTo>
                  <a:lnTo>
                    <a:pt x="0" y="3449573"/>
                  </a:lnTo>
                  <a:lnTo>
                    <a:pt x="0" y="3369944"/>
                  </a:lnTo>
                  <a:close/>
                </a:path>
                <a:path w="5504180" h="3680459">
                  <a:moveTo>
                    <a:pt x="0" y="3600449"/>
                  </a:moveTo>
                  <a:lnTo>
                    <a:pt x="96773" y="3600449"/>
                  </a:lnTo>
                  <a:lnTo>
                    <a:pt x="96773" y="3680078"/>
                  </a:lnTo>
                  <a:lnTo>
                    <a:pt x="0" y="3680078"/>
                  </a:lnTo>
                  <a:lnTo>
                    <a:pt x="0" y="3600449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7" name="object 317"/>
            <p:cNvSpPr/>
            <p:nvPr/>
          </p:nvSpPr>
          <p:spPr>
            <a:xfrm>
              <a:off x="2526834" y="785196"/>
              <a:ext cx="43180" cy="76200"/>
            </a:xfrm>
            <a:custGeom>
              <a:avLst/>
              <a:gdLst/>
              <a:ahLst/>
              <a:cxnLst/>
              <a:rect l="l" t="t" r="r" b="b"/>
              <a:pathLst>
                <a:path w="43180" h="76200">
                  <a:moveTo>
                    <a:pt x="1612" y="75839"/>
                  </a:moveTo>
                  <a:lnTo>
                    <a:pt x="0" y="0"/>
                  </a:lnTo>
                  <a:lnTo>
                    <a:pt x="42562" y="35008"/>
                  </a:lnTo>
                  <a:lnTo>
                    <a:pt x="1612" y="7583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8" name="object 318"/>
            <p:cNvSpPr/>
            <p:nvPr/>
          </p:nvSpPr>
          <p:spPr>
            <a:xfrm>
              <a:off x="2526834" y="785196"/>
              <a:ext cx="43180" cy="76200"/>
            </a:xfrm>
            <a:custGeom>
              <a:avLst/>
              <a:gdLst/>
              <a:ahLst/>
              <a:cxnLst/>
              <a:rect l="l" t="t" r="r" b="b"/>
              <a:pathLst>
                <a:path w="43180" h="76200">
                  <a:moveTo>
                    <a:pt x="0" y="0"/>
                  </a:moveTo>
                  <a:lnTo>
                    <a:pt x="42562" y="35008"/>
                  </a:lnTo>
                  <a:lnTo>
                    <a:pt x="1612" y="75839"/>
                  </a:lnTo>
                  <a:lnTo>
                    <a:pt x="0" y="0"/>
                  </a:lnTo>
                  <a:close/>
                </a:path>
              </a:pathLst>
            </a:custGeom>
            <a:ln w="1219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9" name="object 319"/>
            <p:cNvSpPr/>
            <p:nvPr/>
          </p:nvSpPr>
          <p:spPr>
            <a:xfrm>
              <a:off x="3314700" y="6906767"/>
              <a:ext cx="3915410" cy="0"/>
            </a:xfrm>
            <a:custGeom>
              <a:avLst/>
              <a:gdLst/>
              <a:ahLst/>
              <a:cxnLst/>
              <a:rect l="l" t="t" r="r" b="b"/>
              <a:pathLst>
                <a:path w="3915409" h="0">
                  <a:moveTo>
                    <a:pt x="0" y="0"/>
                  </a:moveTo>
                  <a:lnTo>
                    <a:pt x="3915155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0" name="object 320"/>
            <p:cNvSpPr/>
            <p:nvPr/>
          </p:nvSpPr>
          <p:spPr>
            <a:xfrm>
              <a:off x="3314700" y="7138416"/>
              <a:ext cx="3915410" cy="0"/>
            </a:xfrm>
            <a:custGeom>
              <a:avLst/>
              <a:gdLst/>
              <a:ahLst/>
              <a:cxnLst/>
              <a:rect l="l" t="t" r="r" b="b"/>
              <a:pathLst>
                <a:path w="3915409" h="0">
                  <a:moveTo>
                    <a:pt x="0" y="0"/>
                  </a:moveTo>
                  <a:lnTo>
                    <a:pt x="3915155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1" name="object 321"/>
            <p:cNvSpPr/>
            <p:nvPr/>
          </p:nvSpPr>
          <p:spPr>
            <a:xfrm>
              <a:off x="3314700" y="7386827"/>
              <a:ext cx="3915410" cy="0"/>
            </a:xfrm>
            <a:custGeom>
              <a:avLst/>
              <a:gdLst/>
              <a:ahLst/>
              <a:cxnLst/>
              <a:rect l="l" t="t" r="r" b="b"/>
              <a:pathLst>
                <a:path w="3915409" h="0">
                  <a:moveTo>
                    <a:pt x="0" y="0"/>
                  </a:moveTo>
                  <a:lnTo>
                    <a:pt x="3915155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2" name="object 322"/>
            <p:cNvSpPr/>
            <p:nvPr/>
          </p:nvSpPr>
          <p:spPr>
            <a:xfrm>
              <a:off x="5140833" y="6361303"/>
              <a:ext cx="97155" cy="80010"/>
            </a:xfrm>
            <a:custGeom>
              <a:avLst/>
              <a:gdLst/>
              <a:ahLst/>
              <a:cxnLst/>
              <a:rect l="l" t="t" r="r" b="b"/>
              <a:pathLst>
                <a:path w="97154" h="80010">
                  <a:moveTo>
                    <a:pt x="0" y="0"/>
                  </a:moveTo>
                  <a:lnTo>
                    <a:pt x="96774" y="0"/>
                  </a:lnTo>
                  <a:lnTo>
                    <a:pt x="96774" y="79628"/>
                  </a:lnTo>
                  <a:lnTo>
                    <a:pt x="0" y="79628"/>
                  </a:lnTo>
                  <a:lnTo>
                    <a:pt x="0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3" name="object 323"/>
          <p:cNvSpPr txBox="1"/>
          <p:nvPr/>
        </p:nvSpPr>
        <p:spPr>
          <a:xfrm>
            <a:off x="2684360" y="5549900"/>
            <a:ext cx="2940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9259" sz="1350">
                <a:solidFill>
                  <a:srgbClr val="00007F"/>
                </a:solidFill>
                <a:latin typeface="Helvetica"/>
                <a:cs typeface="Helvetica"/>
              </a:rPr>
              <a:t>0</a:t>
            </a:r>
            <a:r>
              <a:rPr dirty="0" baseline="9259" sz="1350" spc="-254">
                <a:solidFill>
                  <a:srgbClr val="00007F"/>
                </a:solidFill>
                <a:latin typeface="Helvetica"/>
                <a:cs typeface="Helvetica"/>
              </a:rPr>
              <a:t> </a:t>
            </a:r>
            <a:r>
              <a:rPr dirty="0" sz="750" spc="4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750" spc="35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473963" y="5787644"/>
            <a:ext cx="2518410" cy="240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025"/>
              </a:lnSpc>
              <a:spcBef>
                <a:spcPts val="100"/>
              </a:spcBef>
              <a:tabLst>
                <a:tab pos="2247900" algn="l"/>
              </a:tabLst>
            </a:pPr>
            <a:r>
              <a:rPr dirty="0" sz="750" spc="-10" b="1">
                <a:solidFill>
                  <a:srgbClr val="231F20"/>
                </a:solidFill>
                <a:latin typeface="Arial"/>
                <a:cs typeface="Arial"/>
              </a:rPr>
              <a:t>26</a:t>
            </a: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Foreig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750" spc="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cas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750" spc="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u="sng" baseline="6172" sz="1350">
                <a:solidFill>
                  <a:srgbClr val="00007F"/>
                </a:solidFill>
                <a:uFill>
                  <a:solidFill>
                    <a:srgbClr val="231F20"/>
                  </a:solidFill>
                </a:uFill>
                <a:latin typeface="Helvetica"/>
                <a:cs typeface="Helvetica"/>
              </a:rPr>
              <a:t> 	0</a:t>
            </a:r>
            <a:r>
              <a:rPr dirty="0" u="sng" baseline="6172" sz="1350" spc="-240">
                <a:solidFill>
                  <a:srgbClr val="00007F"/>
                </a:solidFill>
                <a:uFill>
                  <a:solidFill>
                    <a:srgbClr val="231F20"/>
                  </a:solidFill>
                </a:uFill>
                <a:latin typeface="Helvetica"/>
                <a:cs typeface="Helvetica"/>
              </a:rPr>
              <a:t> </a:t>
            </a:r>
            <a:r>
              <a:rPr dirty="0" u="sng" sz="750" spc="4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.</a:t>
            </a:r>
            <a:r>
              <a:rPr dirty="0" u="sng" sz="750" spc="3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0</a:t>
            </a:r>
            <a:r>
              <a:rPr dirty="0" u="sng" sz="750" spc="-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  <a:p>
            <a:pPr marL="1159510">
              <a:lnSpc>
                <a:spcPts val="665"/>
              </a:lnSpc>
            </a:pP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(se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instructions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60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pag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4)</a:t>
            </a:r>
            <a:endParaRPr sz="600">
              <a:latin typeface="Arial"/>
              <a:cs typeface="Arial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3076448" y="5568188"/>
            <a:ext cx="29127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0985" algn="l"/>
                <a:tab pos="2679700" algn="l"/>
              </a:tabLst>
            </a:pPr>
            <a:r>
              <a:rPr dirty="0" sz="750" spc="-15" b="1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750" spc="-7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dirty="0" sz="7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cas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7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7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35">
                <a:solidFill>
                  <a:srgbClr val="231F20"/>
                </a:solidFill>
                <a:latin typeface="Arial"/>
                <a:cs typeface="Arial"/>
              </a:rPr>
              <a:t>$</a:t>
            </a:r>
            <a:r>
              <a:rPr dirty="0" u="sng" baseline="6172" sz="1350">
                <a:solidFill>
                  <a:srgbClr val="00007F"/>
                </a:solidFill>
                <a:uFill>
                  <a:solidFill>
                    <a:srgbClr val="231F20"/>
                  </a:solidFill>
                </a:uFill>
                <a:latin typeface="Helvetica"/>
                <a:cs typeface="Helvetica"/>
              </a:rPr>
              <a:t> 	0</a:t>
            </a:r>
            <a:r>
              <a:rPr dirty="0" u="sng" baseline="6172" sz="1350" spc="-97">
                <a:solidFill>
                  <a:srgbClr val="00007F"/>
                </a:solidFill>
                <a:uFill>
                  <a:solidFill>
                    <a:srgbClr val="231F20"/>
                  </a:solidFill>
                </a:uFill>
                <a:latin typeface="Helvetica"/>
                <a:cs typeface="Helvetica"/>
              </a:rPr>
              <a:t> </a:t>
            </a:r>
            <a:r>
              <a:rPr dirty="0" u="sng" sz="750" spc="-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.00</a:t>
            </a:r>
            <a:endParaRPr sz="750">
              <a:latin typeface="Arial"/>
              <a:cs typeface="Arial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3081020" y="5793740"/>
            <a:ext cx="2912110" cy="257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79700" algn="l"/>
              </a:tabLst>
            </a:pPr>
            <a:r>
              <a:rPr dirty="0" sz="750" spc="-10" b="1">
                <a:solidFill>
                  <a:srgbClr val="231F20"/>
                </a:solidFill>
                <a:latin typeface="Arial"/>
                <a:cs typeface="Arial"/>
              </a:rPr>
              <a:t>27</a:t>
            </a: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Foreig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750" spc="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cas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dirty="0" sz="750" spc="1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baseline="3086" sz="1350">
                <a:solidFill>
                  <a:srgbClr val="00007F"/>
                </a:solidFill>
                <a:uFill>
                  <a:solidFill>
                    <a:srgbClr val="231F20"/>
                  </a:solidFill>
                </a:uFill>
                <a:latin typeface="Helvetica"/>
                <a:cs typeface="Helvetica"/>
              </a:rPr>
              <a:t> 	0</a:t>
            </a:r>
            <a:r>
              <a:rPr dirty="0" u="sng" baseline="3086" sz="1350" spc="-232">
                <a:solidFill>
                  <a:srgbClr val="00007F"/>
                </a:solidFill>
                <a:uFill>
                  <a:solidFill>
                    <a:srgbClr val="231F20"/>
                  </a:solidFill>
                </a:uFill>
                <a:latin typeface="Helvetica"/>
                <a:cs typeface="Helvetica"/>
              </a:rPr>
              <a:t> </a:t>
            </a:r>
            <a:r>
              <a:rPr dirty="0" u="sng" sz="750" spc="4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.</a:t>
            </a:r>
            <a:r>
              <a:rPr dirty="0" u="sng" sz="750" spc="3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0</a:t>
            </a:r>
            <a:r>
              <a:rPr dirty="0" u="sng" sz="750" spc="-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  <a:p>
            <a:pPr marL="1562100">
              <a:lnSpc>
                <a:spcPct val="100000"/>
              </a:lnSpc>
              <a:spcBef>
                <a:spcPts val="20"/>
              </a:spcBef>
            </a:pP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(se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instructions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60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pag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4)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392" y="915923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1219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9392" y="1075944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1219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9392" y="2522220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0916" y="1271016"/>
            <a:ext cx="6847840" cy="0"/>
          </a:xfrm>
          <a:custGeom>
            <a:avLst/>
            <a:gdLst/>
            <a:ahLst/>
            <a:cxnLst/>
            <a:rect l="l" t="t" r="r" b="b"/>
            <a:pathLst>
              <a:path w="6847840" h="0">
                <a:moveTo>
                  <a:pt x="0" y="0"/>
                </a:moveTo>
                <a:lnTo>
                  <a:pt x="6847332" y="0"/>
                </a:lnTo>
              </a:path>
            </a:pathLst>
          </a:custGeom>
          <a:ln w="1219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9392" y="1560576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9392" y="1880616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9392" y="2185416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97840" y="1084580"/>
            <a:ext cx="36474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Section</a:t>
            </a:r>
            <a:r>
              <a:rPr dirty="0" sz="900" spc="-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A--Person(s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on Whose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Behal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254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ransaction(s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Conducted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412" y="1550160"/>
            <a:ext cx="117221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dirty="0" sz="750" spc="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Doing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(DBA)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91732" y="1256028"/>
            <a:ext cx="70167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750" spc="114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Middle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initial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78528" y="1256028"/>
            <a:ext cx="56515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75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r>
              <a:rPr dirty="0" sz="7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5459" y="1252980"/>
            <a:ext cx="17500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750" spc="9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Individual’s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last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entity’s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37888" y="1274064"/>
            <a:ext cx="0" cy="285115"/>
          </a:xfrm>
          <a:custGeom>
            <a:avLst/>
            <a:gdLst/>
            <a:ahLst/>
            <a:cxnLst/>
            <a:rect l="l" t="t" r="r" b="b"/>
            <a:pathLst>
              <a:path w="0" h="285115">
                <a:moveTo>
                  <a:pt x="0" y="0"/>
                </a:moveTo>
                <a:lnTo>
                  <a:pt x="0" y="284988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49567" y="1275588"/>
            <a:ext cx="0" cy="287020"/>
          </a:xfrm>
          <a:custGeom>
            <a:avLst/>
            <a:gdLst/>
            <a:ahLst/>
            <a:cxnLst/>
            <a:rect l="l" t="t" r="r" b="b"/>
            <a:pathLst>
              <a:path w="0" h="287019">
                <a:moveTo>
                  <a:pt x="0" y="0"/>
                </a:moveTo>
                <a:lnTo>
                  <a:pt x="0" y="286512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603240" y="1550160"/>
            <a:ext cx="60261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dirty="0" sz="75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SSN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EIN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38215" y="1559051"/>
            <a:ext cx="0" cy="957580"/>
          </a:xfrm>
          <a:custGeom>
            <a:avLst/>
            <a:gdLst/>
            <a:ahLst/>
            <a:cxnLst/>
            <a:rect l="l" t="t" r="r" b="b"/>
            <a:pathLst>
              <a:path w="0" h="957580">
                <a:moveTo>
                  <a:pt x="0" y="0"/>
                </a:moveTo>
                <a:lnTo>
                  <a:pt x="0" y="957072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96316" y="1865630"/>
            <a:ext cx="206057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dirty="0" sz="750" spc="4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(number,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street,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and apt.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suite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no.)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9392" y="2936748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1219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96316" y="2178050"/>
            <a:ext cx="2813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dirty="0" sz="75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City</a:t>
            </a:r>
            <a:endParaRPr sz="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8704" y="2178050"/>
            <a:ext cx="40894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 b="1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43147" y="2178050"/>
            <a:ext cx="54546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5" b="1">
                <a:solidFill>
                  <a:srgbClr val="231F20"/>
                </a:solidFill>
                <a:latin typeface="Arial"/>
                <a:cs typeface="Arial"/>
              </a:rPr>
              <a:t>11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ZIP</a:t>
            </a:r>
            <a:r>
              <a:rPr dirty="0" sz="7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7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56608" y="2171954"/>
            <a:ext cx="7473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2085" marR="5080" indent="-16002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12</a:t>
            </a:r>
            <a:r>
              <a:rPr dirty="0" sz="750" spc="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Country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code </a:t>
            </a:r>
            <a:r>
              <a:rPr dirty="0" sz="750" spc="-1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U.S.)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800985" y="2182241"/>
            <a:ext cx="1532255" cy="337185"/>
            <a:chOff x="2800985" y="2182241"/>
            <a:chExt cx="1532255" cy="337185"/>
          </a:xfrm>
        </p:grpSpPr>
        <p:sp>
          <p:nvSpPr>
            <p:cNvPr id="25" name="object 25"/>
            <p:cNvSpPr/>
            <p:nvPr/>
          </p:nvSpPr>
          <p:spPr>
            <a:xfrm>
              <a:off x="2804160" y="2185416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5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329939" y="2185416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5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4329683" y="2185416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5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496316" y="4179061"/>
            <a:ext cx="25482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25</a:t>
            </a:r>
            <a:r>
              <a:rPr dirty="0" sz="750" spc="1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individual,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describe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method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verify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identity: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9392" y="4614671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1219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88695" y="2516378"/>
            <a:ext cx="25482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14</a:t>
            </a:r>
            <a:r>
              <a:rPr dirty="0" sz="750" spc="1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individual,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describe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method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verify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identity: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98440" y="2732023"/>
            <a:ext cx="42608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f  </a:t>
            </a:r>
            <a:r>
              <a:rPr dirty="0" sz="600" spc="7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58597" y="3194176"/>
            <a:ext cx="6863080" cy="995680"/>
            <a:chOff x="458597" y="3194176"/>
            <a:chExt cx="6863080" cy="995680"/>
          </a:xfrm>
        </p:grpSpPr>
        <p:sp>
          <p:nvSpPr>
            <p:cNvPr id="33" name="object 33"/>
            <p:cNvSpPr/>
            <p:nvPr/>
          </p:nvSpPr>
          <p:spPr>
            <a:xfrm>
              <a:off x="467867" y="3197351"/>
              <a:ext cx="6850380" cy="0"/>
            </a:xfrm>
            <a:custGeom>
              <a:avLst/>
              <a:gdLst/>
              <a:ahLst/>
              <a:cxnLst/>
              <a:rect l="l" t="t" r="r" b="b"/>
              <a:pathLst>
                <a:path w="6850380" h="0">
                  <a:moveTo>
                    <a:pt x="0" y="0"/>
                  </a:moveTo>
                  <a:lnTo>
                    <a:pt x="6850380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466344" y="3523488"/>
              <a:ext cx="6852284" cy="0"/>
            </a:xfrm>
            <a:custGeom>
              <a:avLst/>
              <a:gdLst/>
              <a:ahLst/>
              <a:cxnLst/>
              <a:rect l="l" t="t" r="r" b="b"/>
              <a:pathLst>
                <a:path w="6852284" h="0">
                  <a:moveTo>
                    <a:pt x="0" y="0"/>
                  </a:moveTo>
                  <a:lnTo>
                    <a:pt x="6851904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467867" y="3852672"/>
              <a:ext cx="6850380" cy="0"/>
            </a:xfrm>
            <a:custGeom>
              <a:avLst/>
              <a:gdLst/>
              <a:ahLst/>
              <a:cxnLst/>
              <a:rect l="l" t="t" r="r" b="b"/>
              <a:pathLst>
                <a:path w="6850380" h="0">
                  <a:moveTo>
                    <a:pt x="0" y="0"/>
                  </a:moveTo>
                  <a:lnTo>
                    <a:pt x="6850380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61772" y="4186427"/>
              <a:ext cx="6856730" cy="0"/>
            </a:xfrm>
            <a:custGeom>
              <a:avLst/>
              <a:gdLst/>
              <a:ahLst/>
              <a:cxnLst/>
              <a:rect l="l" t="t" r="r" b="b"/>
              <a:pathLst>
                <a:path w="6856730" h="0">
                  <a:moveTo>
                    <a:pt x="0" y="0"/>
                  </a:moveTo>
                  <a:lnTo>
                    <a:pt x="685647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491744" y="3505453"/>
            <a:ext cx="211518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18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(number,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street,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apt.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suite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no.)</a:t>
            </a:r>
            <a:endParaRPr sz="7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06388" y="3183890"/>
            <a:ext cx="7594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 b="1">
                <a:solidFill>
                  <a:srgbClr val="231F20"/>
                </a:solidFill>
                <a:latin typeface="Arial"/>
                <a:cs typeface="Arial"/>
              </a:rPr>
              <a:t>17</a:t>
            </a:r>
            <a:r>
              <a:rPr dirty="0" sz="7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Middle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initial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13223" y="3191509"/>
            <a:ext cx="62357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16</a:t>
            </a:r>
            <a:r>
              <a:rPr dirty="0" sz="750" spc="6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4791" y="3179318"/>
            <a:ext cx="11144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15</a:t>
            </a:r>
            <a:r>
              <a:rPr dirty="0" sz="750" spc="1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Individual’s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last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 name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687696" y="3188080"/>
            <a:ext cx="1707514" cy="340360"/>
            <a:chOff x="4687696" y="3188080"/>
            <a:chExt cx="1707514" cy="340360"/>
          </a:xfrm>
        </p:grpSpPr>
        <p:sp>
          <p:nvSpPr>
            <p:cNvPr id="42" name="object 42"/>
            <p:cNvSpPr/>
            <p:nvPr/>
          </p:nvSpPr>
          <p:spPr>
            <a:xfrm>
              <a:off x="4690871" y="3191255"/>
              <a:ext cx="0" cy="334010"/>
            </a:xfrm>
            <a:custGeom>
              <a:avLst/>
              <a:gdLst/>
              <a:ahLst/>
              <a:cxnLst/>
              <a:rect l="l" t="t" r="r" b="b"/>
              <a:pathLst>
                <a:path w="0" h="334010">
                  <a:moveTo>
                    <a:pt x="0" y="0"/>
                  </a:moveTo>
                  <a:lnTo>
                    <a:pt x="0" y="333756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6391655" y="3192779"/>
              <a:ext cx="0" cy="332740"/>
            </a:xfrm>
            <a:custGeom>
              <a:avLst/>
              <a:gdLst/>
              <a:ahLst/>
              <a:cxnLst/>
              <a:rect l="l" t="t" r="r" b="b"/>
              <a:pathLst>
                <a:path w="0" h="332739">
                  <a:moveTo>
                    <a:pt x="0" y="0"/>
                  </a:moveTo>
                  <a:lnTo>
                    <a:pt x="0" y="332232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5629147" y="3503929"/>
            <a:ext cx="36766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19</a:t>
            </a:r>
            <a:r>
              <a:rPr dirty="0" sz="75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SSN</a:t>
            </a:r>
            <a:endParaRPr sz="7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2412" y="3839209"/>
            <a:ext cx="3403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20</a:t>
            </a:r>
            <a:r>
              <a:rPr dirty="0" sz="75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City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08807" y="3839209"/>
            <a:ext cx="40894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 b="1">
                <a:solidFill>
                  <a:srgbClr val="231F20"/>
                </a:solidFill>
                <a:latin typeface="Arial"/>
                <a:cs typeface="Arial"/>
              </a:rPr>
              <a:t>21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23920" y="3839209"/>
            <a:ext cx="5537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22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ZIP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7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99279" y="3840734"/>
            <a:ext cx="7473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2085" marR="5080" indent="-16002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23</a:t>
            </a:r>
            <a:r>
              <a:rPr dirty="0" sz="750" spc="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Country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code </a:t>
            </a:r>
            <a:r>
              <a:rPr dirty="0" sz="750" spc="-1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U.S.)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476630" y="924305"/>
            <a:ext cx="5106035" cy="3262629"/>
            <a:chOff x="476630" y="924305"/>
            <a:chExt cx="5106035" cy="3262629"/>
          </a:xfrm>
        </p:grpSpPr>
        <p:sp>
          <p:nvSpPr>
            <p:cNvPr id="50" name="object 50"/>
            <p:cNvSpPr/>
            <p:nvPr/>
          </p:nvSpPr>
          <p:spPr>
            <a:xfrm>
              <a:off x="2860548" y="3855720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60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387851" y="3855720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60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4378451" y="3855720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60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5579364" y="3525011"/>
              <a:ext cx="0" cy="658495"/>
            </a:xfrm>
            <a:custGeom>
              <a:avLst/>
              <a:gdLst/>
              <a:ahLst/>
              <a:cxnLst/>
              <a:rect l="l" t="t" r="r" b="b"/>
              <a:pathLst>
                <a:path w="0" h="658495">
                  <a:moveTo>
                    <a:pt x="0" y="0"/>
                  </a:moveTo>
                  <a:lnTo>
                    <a:pt x="0" y="65836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76630" y="924305"/>
              <a:ext cx="431800" cy="146685"/>
            </a:xfrm>
            <a:custGeom>
              <a:avLst/>
              <a:gdLst/>
              <a:ahLst/>
              <a:cxnLst/>
              <a:rect l="l" t="t" r="r" b="b"/>
              <a:pathLst>
                <a:path w="431800" h="146684">
                  <a:moveTo>
                    <a:pt x="431673" y="0"/>
                  </a:moveTo>
                  <a:lnTo>
                    <a:pt x="0" y="0"/>
                  </a:lnTo>
                  <a:lnTo>
                    <a:pt x="0" y="146557"/>
                  </a:lnTo>
                  <a:lnTo>
                    <a:pt x="431673" y="146557"/>
                  </a:lnTo>
                  <a:lnTo>
                    <a:pt x="43167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/>
          <p:cNvSpPr txBox="1"/>
          <p:nvPr/>
        </p:nvSpPr>
        <p:spPr>
          <a:xfrm>
            <a:off x="962660" y="907542"/>
            <a:ext cx="214884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Person(s)</a:t>
            </a:r>
            <a:r>
              <a:rPr dirty="0" sz="95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Involved</a:t>
            </a:r>
            <a:r>
              <a:rPr dirty="0" sz="95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95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T ransaction(s)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93268" y="908304"/>
            <a:ext cx="2787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372611" y="2845307"/>
            <a:ext cx="1771014" cy="0"/>
          </a:xfrm>
          <a:custGeom>
            <a:avLst/>
            <a:gdLst/>
            <a:ahLst/>
            <a:cxnLst/>
            <a:rect l="l" t="t" r="r" b="b"/>
            <a:pathLst>
              <a:path w="1771014" h="0">
                <a:moveTo>
                  <a:pt x="0" y="0"/>
                </a:moveTo>
                <a:lnTo>
                  <a:pt x="1770888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742432" y="2837688"/>
            <a:ext cx="1527175" cy="0"/>
          </a:xfrm>
          <a:custGeom>
            <a:avLst/>
            <a:gdLst/>
            <a:ahLst/>
            <a:cxnLst/>
            <a:rect l="l" t="t" r="r" b="b"/>
            <a:pathLst>
              <a:path w="1527175" h="0">
                <a:moveTo>
                  <a:pt x="0" y="0"/>
                </a:moveTo>
                <a:lnTo>
                  <a:pt x="1527048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9" name="object 59"/>
          <p:cNvGrpSpPr/>
          <p:nvPr/>
        </p:nvGrpSpPr>
        <p:grpSpPr>
          <a:xfrm>
            <a:off x="3061589" y="2291969"/>
            <a:ext cx="4062095" cy="1544320"/>
            <a:chOff x="3061589" y="2291969"/>
            <a:chExt cx="4062095" cy="1544320"/>
          </a:xfrm>
        </p:grpSpPr>
        <p:sp>
          <p:nvSpPr>
            <p:cNvPr id="60" name="object 60"/>
            <p:cNvSpPr/>
            <p:nvPr/>
          </p:nvSpPr>
          <p:spPr>
            <a:xfrm>
              <a:off x="3064764" y="2470404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3064764" y="2382011"/>
              <a:ext cx="0" cy="48895"/>
            </a:xfrm>
            <a:custGeom>
              <a:avLst/>
              <a:gdLst/>
              <a:ahLst/>
              <a:cxnLst/>
              <a:rect l="l" t="t" r="r" b="b"/>
              <a:pathLst>
                <a:path w="0" h="48894">
                  <a:moveTo>
                    <a:pt x="0" y="0"/>
                  </a:moveTo>
                  <a:lnTo>
                    <a:pt x="0" y="4876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3064764" y="2295144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5839967" y="379476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5839967" y="372160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5839967" y="364845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6022848" y="379476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6022848" y="372160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6022848" y="364845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6205727" y="379476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6205727" y="372160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6205727" y="364845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6388608" y="379476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6388608" y="372160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6388608" y="364845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6571488" y="379476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6571488" y="372160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6571488" y="364845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6754367" y="379476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6754367" y="372160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6754367" y="364845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6937248" y="379476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6937248" y="372160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6937248" y="364845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7120128" y="379476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7120128" y="372160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7120128" y="364845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7" name="object 87"/>
          <p:cNvSpPr txBox="1"/>
          <p:nvPr/>
        </p:nvSpPr>
        <p:spPr>
          <a:xfrm>
            <a:off x="5603240" y="1870200"/>
            <a:ext cx="6242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birth</a:t>
            </a:r>
            <a:endParaRPr sz="7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375908" y="1946400"/>
            <a:ext cx="944244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04165" algn="l"/>
              </a:tabLst>
            </a:pPr>
            <a:r>
              <a:rPr dirty="0" sz="750" spc="30">
                <a:solidFill>
                  <a:srgbClr val="231F20"/>
                </a:solidFill>
                <a:latin typeface="Arial"/>
                <a:cs typeface="Arial"/>
              </a:rPr>
              <a:t>____/____/_______ 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MM	DD</a:t>
            </a:r>
            <a:r>
              <a:rPr dirty="0" sz="7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YYYY</a:t>
            </a:r>
            <a:endParaRPr sz="7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621528" y="3833112"/>
            <a:ext cx="6807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24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birth</a:t>
            </a:r>
            <a:endParaRPr sz="7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348476" y="3945888"/>
            <a:ext cx="944244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04165" algn="l"/>
              </a:tabLst>
            </a:pPr>
            <a:r>
              <a:rPr dirty="0" sz="750" spc="30">
                <a:solidFill>
                  <a:srgbClr val="231F20"/>
                </a:solidFill>
                <a:latin typeface="Arial"/>
                <a:cs typeface="Arial"/>
              </a:rPr>
              <a:t>____/____/_______ 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MM	DD</a:t>
            </a:r>
            <a:r>
              <a:rPr dirty="0" sz="7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YYYY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3098164" y="3947033"/>
            <a:ext cx="337820" cy="361315"/>
            <a:chOff x="3098164" y="3947033"/>
            <a:chExt cx="337820" cy="361315"/>
          </a:xfrm>
        </p:grpSpPr>
        <p:sp>
          <p:nvSpPr>
            <p:cNvPr id="92" name="object 92"/>
            <p:cNvSpPr/>
            <p:nvPr/>
          </p:nvSpPr>
          <p:spPr>
            <a:xfrm>
              <a:off x="3101339" y="4125468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3101339" y="4038600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3101339" y="3950208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3352672" y="4225163"/>
              <a:ext cx="80010" cy="80010"/>
            </a:xfrm>
            <a:custGeom>
              <a:avLst/>
              <a:gdLst/>
              <a:ahLst/>
              <a:cxnLst/>
              <a:rect l="l" t="t" r="r" b="b"/>
              <a:pathLst>
                <a:path w="80010" h="80010">
                  <a:moveTo>
                    <a:pt x="0" y="0"/>
                  </a:moveTo>
                  <a:lnTo>
                    <a:pt x="79628" y="0"/>
                  </a:lnTo>
                  <a:lnTo>
                    <a:pt x="79628" y="79628"/>
                  </a:lnTo>
                  <a:lnTo>
                    <a:pt x="0" y="79628"/>
                  </a:lnTo>
                  <a:lnTo>
                    <a:pt x="0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6" name="object 96"/>
          <p:cNvSpPr txBox="1"/>
          <p:nvPr/>
        </p:nvSpPr>
        <p:spPr>
          <a:xfrm>
            <a:off x="3210560" y="4207255"/>
            <a:ext cx="679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36473" y="4428997"/>
            <a:ext cx="80010" cy="80010"/>
          </a:xfrm>
          <a:custGeom>
            <a:avLst/>
            <a:gdLst/>
            <a:ahLst/>
            <a:cxnLst/>
            <a:rect l="l" t="t" r="r" b="b"/>
            <a:pathLst>
              <a:path w="80009" h="80010">
                <a:moveTo>
                  <a:pt x="0" y="0"/>
                </a:moveTo>
                <a:lnTo>
                  <a:pt x="79629" y="0"/>
                </a:lnTo>
                <a:lnTo>
                  <a:pt x="79629" y="79628"/>
                </a:lnTo>
                <a:lnTo>
                  <a:pt x="0" y="79628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612140" y="4408423"/>
            <a:ext cx="723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43152" y="4387088"/>
            <a:ext cx="2477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938020" algn="l"/>
              </a:tabLst>
            </a:pPr>
            <a:r>
              <a:rPr dirty="0" baseline="-13888" sz="900" spc="-7">
                <a:solidFill>
                  <a:srgbClr val="231F20"/>
                </a:solidFill>
                <a:latin typeface="Arial"/>
                <a:cs typeface="Arial"/>
              </a:rPr>
              <a:t>Othe</a:t>
            </a:r>
            <a:r>
              <a:rPr dirty="0" baseline="-13888" sz="90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dirty="0" baseline="-13888" sz="900" spc="-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baseline="-13888" sz="9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baseline="-13888" sz="900">
                <a:solidFill>
                  <a:srgbClr val="231F20"/>
                </a:solidFill>
                <a:latin typeface="Times New Roman"/>
                <a:cs typeface="Times New Roman"/>
              </a:rPr>
              <a:t>    </a:t>
            </a:r>
            <a:r>
              <a:rPr dirty="0" baseline="-13888" sz="900" spc="-82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e </a:t>
            </a:r>
            <a:r>
              <a:rPr dirty="0" sz="600" spc="-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Issue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by: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361944" y="4207255"/>
            <a:ext cx="3938270" cy="302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  <a:tabLst>
                <a:tab pos="1426845" algn="l"/>
                <a:tab pos="1922780" algn="l"/>
                <a:tab pos="2261870" algn="l"/>
              </a:tabLst>
            </a:pP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Driver’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license/Stat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I.D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.   </a:t>
            </a:r>
            <a:r>
              <a:rPr dirty="0" sz="6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b	</a:t>
            </a:r>
            <a:r>
              <a:rPr dirty="0" baseline="4629" sz="900">
                <a:solidFill>
                  <a:srgbClr val="231F20"/>
                </a:solidFill>
                <a:latin typeface="Arial"/>
                <a:cs typeface="Arial"/>
              </a:rPr>
              <a:t>Passport	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c	</a:t>
            </a:r>
            <a:r>
              <a:rPr dirty="0" baseline="4629" sz="900" spc="-7">
                <a:solidFill>
                  <a:srgbClr val="231F20"/>
                </a:solidFill>
                <a:latin typeface="Arial"/>
                <a:cs typeface="Arial"/>
              </a:rPr>
              <a:t>Alie</a:t>
            </a:r>
            <a:r>
              <a:rPr dirty="0" baseline="4629" sz="90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baseline="4629" sz="900" spc="-7">
                <a:solidFill>
                  <a:srgbClr val="231F20"/>
                </a:solidFill>
                <a:latin typeface="Arial"/>
                <a:cs typeface="Arial"/>
              </a:rPr>
              <a:t> registration</a:t>
            </a:r>
            <a:endParaRPr baseline="4629"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  <a:tabLst>
                <a:tab pos="1911985" algn="l"/>
                <a:tab pos="3899535" algn="l"/>
              </a:tabLst>
            </a:pPr>
            <a:r>
              <a:rPr dirty="0" u="sng" baseline="4629" sz="9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baseline="4629" sz="9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baseline="4629" sz="9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00" spc="9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r>
              <a:rPr dirty="0" sz="60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450850" y="450850"/>
            <a:ext cx="6877050" cy="9163050"/>
            <a:chOff x="450850" y="450850"/>
            <a:chExt cx="6877050" cy="9163050"/>
          </a:xfrm>
        </p:grpSpPr>
        <p:sp>
          <p:nvSpPr>
            <p:cNvPr id="102" name="object 102"/>
            <p:cNvSpPr/>
            <p:nvPr/>
          </p:nvSpPr>
          <p:spPr>
            <a:xfrm>
              <a:off x="457200" y="463295"/>
              <a:ext cx="6858000" cy="0"/>
            </a:xfrm>
            <a:custGeom>
              <a:avLst/>
              <a:gdLst/>
              <a:ahLst/>
              <a:cxnLst/>
              <a:rect l="l" t="t" r="r" b="b"/>
              <a:pathLst>
                <a:path w="6858000" h="0">
                  <a:moveTo>
                    <a:pt x="0" y="0"/>
                  </a:moveTo>
                  <a:lnTo>
                    <a:pt x="6858000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7315200" y="457200"/>
              <a:ext cx="12700" cy="9144000"/>
            </a:xfrm>
            <a:custGeom>
              <a:avLst/>
              <a:gdLst/>
              <a:ahLst/>
              <a:cxnLst/>
              <a:rect l="l" t="t" r="r" b="b"/>
              <a:pathLst>
                <a:path w="12700" h="9144000">
                  <a:moveTo>
                    <a:pt x="0" y="9144000"/>
                  </a:moveTo>
                  <a:lnTo>
                    <a:pt x="12192" y="9144000"/>
                  </a:lnTo>
                  <a:lnTo>
                    <a:pt x="12192" y="0"/>
                  </a:lnTo>
                  <a:lnTo>
                    <a:pt x="0" y="0"/>
                  </a:lnTo>
                  <a:lnTo>
                    <a:pt x="0" y="91440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7086600" y="9607295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 h="0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457200" y="9607295"/>
              <a:ext cx="6858000" cy="0"/>
            </a:xfrm>
            <a:custGeom>
              <a:avLst/>
              <a:gdLst/>
              <a:ahLst/>
              <a:cxnLst/>
              <a:rect l="l" t="t" r="r" b="b"/>
              <a:pathLst>
                <a:path w="6858000" h="0">
                  <a:moveTo>
                    <a:pt x="0" y="0"/>
                  </a:moveTo>
                  <a:lnTo>
                    <a:pt x="6858000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463295" y="457200"/>
              <a:ext cx="0" cy="9144000"/>
            </a:xfrm>
            <a:custGeom>
              <a:avLst/>
              <a:gdLst/>
              <a:ahLst/>
              <a:cxnLst/>
              <a:rect l="l" t="t" r="r" b="b"/>
              <a:pathLst>
                <a:path w="0" h="9144000">
                  <a:moveTo>
                    <a:pt x="0" y="0"/>
                  </a:moveTo>
                  <a:lnTo>
                    <a:pt x="0" y="914400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7" name="object 107"/>
          <p:cNvSpPr txBox="1"/>
          <p:nvPr/>
        </p:nvSpPr>
        <p:spPr>
          <a:xfrm>
            <a:off x="2280920" y="457199"/>
            <a:ext cx="3249295" cy="36322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068705">
              <a:lnSpc>
                <a:spcPct val="100000"/>
              </a:lnSpc>
              <a:spcBef>
                <a:spcPts val="180"/>
              </a:spcBef>
            </a:pP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Multiple</a:t>
            </a:r>
            <a:r>
              <a:rPr dirty="0" sz="1200" spc="-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31F20"/>
                </a:solidFill>
                <a:latin typeface="Arial"/>
                <a:cs typeface="Arial"/>
              </a:rPr>
              <a:t>Persons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Complete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applicable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parts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below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box 1b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dirty="0" sz="9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is checked</a:t>
            </a:r>
            <a:endParaRPr sz="9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64312" y="350010"/>
            <a:ext cx="108331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FinCEN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104</a:t>
            </a:r>
            <a:r>
              <a:rPr dirty="0" sz="600" spc="11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(Ef.</a:t>
            </a: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231F20"/>
                </a:solidFill>
                <a:latin typeface="Arial"/>
                <a:cs typeface="Arial"/>
              </a:rPr>
              <a:t>03-2011)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012940" y="350010"/>
            <a:ext cx="2540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Pag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466089" y="6100317"/>
            <a:ext cx="6861809" cy="1447165"/>
            <a:chOff x="466089" y="6100317"/>
            <a:chExt cx="6861809" cy="1447165"/>
          </a:xfrm>
        </p:grpSpPr>
        <p:sp>
          <p:nvSpPr>
            <p:cNvPr id="111" name="object 111"/>
            <p:cNvSpPr/>
            <p:nvPr/>
          </p:nvSpPr>
          <p:spPr>
            <a:xfrm>
              <a:off x="472439" y="6106667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472439" y="7543800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472439" y="6301739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472439" y="6591300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472439" y="7216139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6" name="object 116"/>
          <p:cNvSpPr txBox="1"/>
          <p:nvPr/>
        </p:nvSpPr>
        <p:spPr>
          <a:xfrm>
            <a:off x="537463" y="6115303"/>
            <a:ext cx="36480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Section</a:t>
            </a:r>
            <a:r>
              <a:rPr dirty="0" sz="900" spc="-8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A--Person(s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on Whose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Behal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245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ransaction(s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Conducted</a:t>
            </a:r>
            <a:endParaRPr sz="9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05459" y="6582409"/>
            <a:ext cx="11703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dirty="0" sz="750" spc="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Doing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(DBA)</a:t>
            </a:r>
            <a:endParaRPr sz="75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494779" y="6288278"/>
            <a:ext cx="70167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dirty="0" sz="750" spc="114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Middle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initial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480052" y="6288278"/>
            <a:ext cx="5670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dirty="0" sz="75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08508" y="6283705"/>
            <a:ext cx="17500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sz="750" spc="9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Individual’s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last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entity’s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4437760" y="6301613"/>
            <a:ext cx="2018030" cy="294640"/>
            <a:chOff x="4437760" y="6301613"/>
            <a:chExt cx="2018030" cy="294640"/>
          </a:xfrm>
        </p:grpSpPr>
        <p:sp>
          <p:nvSpPr>
            <p:cNvPr id="122" name="object 122"/>
            <p:cNvSpPr/>
            <p:nvPr/>
          </p:nvSpPr>
          <p:spPr>
            <a:xfrm>
              <a:off x="4440935" y="6304788"/>
              <a:ext cx="0" cy="287020"/>
            </a:xfrm>
            <a:custGeom>
              <a:avLst/>
              <a:gdLst/>
              <a:ahLst/>
              <a:cxnLst/>
              <a:rect l="l" t="t" r="r" b="b"/>
              <a:pathLst>
                <a:path w="0" h="287020">
                  <a:moveTo>
                    <a:pt x="0" y="0"/>
                  </a:moveTo>
                  <a:lnTo>
                    <a:pt x="0" y="286512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6452616" y="6306311"/>
              <a:ext cx="0" cy="287020"/>
            </a:xfrm>
            <a:custGeom>
              <a:avLst/>
              <a:gdLst/>
              <a:ahLst/>
              <a:cxnLst/>
              <a:rect l="l" t="t" r="r" b="b"/>
              <a:pathLst>
                <a:path w="0" h="287020">
                  <a:moveTo>
                    <a:pt x="0" y="0"/>
                  </a:moveTo>
                  <a:lnTo>
                    <a:pt x="0" y="286512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/>
          <p:cNvSpPr txBox="1"/>
          <p:nvPr/>
        </p:nvSpPr>
        <p:spPr>
          <a:xfrm>
            <a:off x="5597144" y="6582409"/>
            <a:ext cx="60261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dirty="0" sz="750" spc="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SSN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EIN</a:t>
            </a:r>
            <a:endParaRPr sz="75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5550408" y="6591300"/>
            <a:ext cx="0" cy="955675"/>
          </a:xfrm>
          <a:custGeom>
            <a:avLst/>
            <a:gdLst/>
            <a:ahLst/>
            <a:cxnLst/>
            <a:rect l="l" t="t" r="r" b="b"/>
            <a:pathLst>
              <a:path w="0" h="955675">
                <a:moveTo>
                  <a:pt x="0" y="0"/>
                </a:moveTo>
                <a:lnTo>
                  <a:pt x="0" y="955547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506983" y="6896354"/>
            <a:ext cx="206248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(number,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street,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and apt.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suite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no.)</a:t>
            </a:r>
            <a:endParaRPr sz="75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72439" y="7940040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1219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499363" y="7208773"/>
            <a:ext cx="2813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dirty="0" sz="750" spc="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City</a:t>
            </a:r>
            <a:endParaRPr sz="7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841751" y="7199630"/>
            <a:ext cx="4210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dirty="0" sz="750" spc="229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344671" y="7199630"/>
            <a:ext cx="57848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0" b="1">
                <a:solidFill>
                  <a:srgbClr val="231F20"/>
                </a:solidFill>
                <a:latin typeface="Arial"/>
                <a:cs typeface="Arial"/>
              </a:rPr>
              <a:t>11</a:t>
            </a:r>
            <a:r>
              <a:rPr dirty="0" sz="750" spc="2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ZIP</a:t>
            </a:r>
            <a:r>
              <a:rPr dirty="0" sz="750" spc="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7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359655" y="7202678"/>
            <a:ext cx="7473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2085" marR="5080" indent="-16002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12</a:t>
            </a:r>
            <a:r>
              <a:rPr dirty="0" sz="750" spc="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Country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code </a:t>
            </a:r>
            <a:r>
              <a:rPr dirty="0" sz="750" spc="-1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U.S.)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32" name="object 132"/>
          <p:cNvGrpSpPr/>
          <p:nvPr/>
        </p:nvGrpSpPr>
        <p:grpSpPr>
          <a:xfrm>
            <a:off x="2804032" y="7212965"/>
            <a:ext cx="1539875" cy="337185"/>
            <a:chOff x="2804032" y="7212965"/>
            <a:chExt cx="1539875" cy="337185"/>
          </a:xfrm>
        </p:grpSpPr>
        <p:sp>
          <p:nvSpPr>
            <p:cNvPr id="133" name="object 133"/>
            <p:cNvSpPr/>
            <p:nvPr/>
          </p:nvSpPr>
          <p:spPr>
            <a:xfrm>
              <a:off x="2807207" y="7216140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4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3331464" y="7216140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4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4340351" y="7216140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4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6" name="object 136"/>
          <p:cNvSpPr txBox="1"/>
          <p:nvPr/>
        </p:nvSpPr>
        <p:spPr>
          <a:xfrm>
            <a:off x="497840" y="9237218"/>
            <a:ext cx="25482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25</a:t>
            </a:r>
            <a:r>
              <a:rPr dirty="0" sz="750" spc="1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individual,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describe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method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verify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identity:</a:t>
            </a:r>
            <a:endParaRPr sz="75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96316" y="7995919"/>
            <a:ext cx="38747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Section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B--Individual(s)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Conducting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25" b="1">
                <a:solidFill>
                  <a:srgbClr val="231F20"/>
                </a:solidFill>
                <a:latin typeface="Arial"/>
                <a:cs typeface="Arial"/>
              </a:rPr>
              <a:t>Transaction(s)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dirty="0" sz="900" spc="-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than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above).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72439" y="9608819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1219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482600" y="7547102"/>
            <a:ext cx="25482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14</a:t>
            </a:r>
            <a:r>
              <a:rPr dirty="0" sz="750" spc="1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individual,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describe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method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verify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identity: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40" name="object 140"/>
          <p:cNvGrpSpPr/>
          <p:nvPr/>
        </p:nvGrpSpPr>
        <p:grpSpPr>
          <a:xfrm>
            <a:off x="460120" y="8250808"/>
            <a:ext cx="6864350" cy="995680"/>
            <a:chOff x="460120" y="8250808"/>
            <a:chExt cx="6864350" cy="995680"/>
          </a:xfrm>
        </p:grpSpPr>
        <p:sp>
          <p:nvSpPr>
            <p:cNvPr id="141" name="object 141"/>
            <p:cNvSpPr/>
            <p:nvPr/>
          </p:nvSpPr>
          <p:spPr>
            <a:xfrm>
              <a:off x="470916" y="8253983"/>
              <a:ext cx="6850380" cy="0"/>
            </a:xfrm>
            <a:custGeom>
              <a:avLst/>
              <a:gdLst/>
              <a:ahLst/>
              <a:cxnLst/>
              <a:rect l="l" t="t" r="r" b="b"/>
              <a:pathLst>
                <a:path w="6850380" h="0">
                  <a:moveTo>
                    <a:pt x="0" y="0"/>
                  </a:moveTo>
                  <a:lnTo>
                    <a:pt x="6850380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469392" y="8580119"/>
              <a:ext cx="6852284" cy="0"/>
            </a:xfrm>
            <a:custGeom>
              <a:avLst/>
              <a:gdLst/>
              <a:ahLst/>
              <a:cxnLst/>
              <a:rect l="l" t="t" r="r" b="b"/>
              <a:pathLst>
                <a:path w="6852284" h="0">
                  <a:moveTo>
                    <a:pt x="0" y="0"/>
                  </a:moveTo>
                  <a:lnTo>
                    <a:pt x="6851904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469392" y="8910827"/>
              <a:ext cx="6852284" cy="0"/>
            </a:xfrm>
            <a:custGeom>
              <a:avLst/>
              <a:gdLst/>
              <a:ahLst/>
              <a:cxnLst/>
              <a:rect l="l" t="t" r="r" b="b"/>
              <a:pathLst>
                <a:path w="6852284" h="0">
                  <a:moveTo>
                    <a:pt x="0" y="0"/>
                  </a:moveTo>
                  <a:lnTo>
                    <a:pt x="6851904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463295" y="9243059"/>
              <a:ext cx="6858000" cy="0"/>
            </a:xfrm>
            <a:custGeom>
              <a:avLst/>
              <a:gdLst/>
              <a:ahLst/>
              <a:cxnLst/>
              <a:rect l="l" t="t" r="r" b="b"/>
              <a:pathLst>
                <a:path w="6858000" h="0">
                  <a:moveTo>
                    <a:pt x="0" y="0"/>
                  </a:moveTo>
                  <a:lnTo>
                    <a:pt x="6858000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5" name="object 145"/>
          <p:cNvSpPr txBox="1"/>
          <p:nvPr/>
        </p:nvSpPr>
        <p:spPr>
          <a:xfrm>
            <a:off x="494791" y="8563609"/>
            <a:ext cx="211518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18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(number,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street,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apt.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suite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no.)</a:t>
            </a:r>
            <a:endParaRPr sz="75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519164" y="8240521"/>
            <a:ext cx="7594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10" b="1">
                <a:solidFill>
                  <a:srgbClr val="231F20"/>
                </a:solidFill>
                <a:latin typeface="Arial"/>
                <a:cs typeface="Arial"/>
              </a:rPr>
              <a:t>17</a:t>
            </a:r>
            <a:r>
              <a:rPr dirty="0" sz="750" spc="1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Arial"/>
                <a:cs typeface="Arial"/>
              </a:rPr>
              <a:t>Middle</a:t>
            </a:r>
            <a:r>
              <a:rPr dirty="0" sz="750" spc="25">
                <a:solidFill>
                  <a:srgbClr val="231F20"/>
                </a:solidFill>
                <a:latin typeface="Arial"/>
                <a:cs typeface="Arial"/>
              </a:rPr>
              <a:t> initial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716271" y="8249666"/>
            <a:ext cx="62230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16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75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88695" y="8235950"/>
            <a:ext cx="11144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15</a:t>
            </a:r>
            <a:r>
              <a:rPr dirty="0" sz="750" spc="1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Individual’s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last</a:t>
            </a:r>
            <a:r>
              <a:rPr dirty="0" sz="750" spc="10">
                <a:solidFill>
                  <a:srgbClr val="231F20"/>
                </a:solidFill>
                <a:latin typeface="Arial"/>
                <a:cs typeface="Arial"/>
              </a:rPr>
              <a:t> name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49" name="object 149"/>
          <p:cNvGrpSpPr/>
          <p:nvPr/>
        </p:nvGrpSpPr>
        <p:grpSpPr>
          <a:xfrm>
            <a:off x="4690745" y="8244713"/>
            <a:ext cx="1807845" cy="341630"/>
            <a:chOff x="4690745" y="8244713"/>
            <a:chExt cx="1807845" cy="341630"/>
          </a:xfrm>
        </p:grpSpPr>
        <p:sp>
          <p:nvSpPr>
            <p:cNvPr id="150" name="object 150"/>
            <p:cNvSpPr/>
            <p:nvPr/>
          </p:nvSpPr>
          <p:spPr>
            <a:xfrm>
              <a:off x="4693920" y="8247888"/>
              <a:ext cx="0" cy="335280"/>
            </a:xfrm>
            <a:custGeom>
              <a:avLst/>
              <a:gdLst/>
              <a:ahLst/>
              <a:cxnLst/>
              <a:rect l="l" t="t" r="r" b="b"/>
              <a:pathLst>
                <a:path w="0" h="335279">
                  <a:moveTo>
                    <a:pt x="0" y="0"/>
                  </a:moveTo>
                  <a:lnTo>
                    <a:pt x="0" y="33527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6495288" y="8250935"/>
              <a:ext cx="0" cy="332740"/>
            </a:xfrm>
            <a:custGeom>
              <a:avLst/>
              <a:gdLst/>
              <a:ahLst/>
              <a:cxnLst/>
              <a:rect l="l" t="t" r="r" b="b"/>
              <a:pathLst>
                <a:path w="0" h="332740">
                  <a:moveTo>
                    <a:pt x="0" y="0"/>
                  </a:moveTo>
                  <a:lnTo>
                    <a:pt x="0" y="332232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2" name="object 152"/>
          <p:cNvSpPr txBox="1"/>
          <p:nvPr/>
        </p:nvSpPr>
        <p:spPr>
          <a:xfrm>
            <a:off x="5630671" y="8562085"/>
            <a:ext cx="36893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19</a:t>
            </a:r>
            <a:r>
              <a:rPr dirty="0" sz="750" spc="4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SSN</a:t>
            </a:r>
            <a:endParaRPr sz="75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96316" y="8897366"/>
            <a:ext cx="36830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20</a:t>
            </a:r>
            <a:r>
              <a:rPr dirty="0" sz="750" spc="29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City</a:t>
            </a:r>
            <a:endParaRPr sz="75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911855" y="8895842"/>
            <a:ext cx="40894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5" b="1">
                <a:solidFill>
                  <a:srgbClr val="231F20"/>
                </a:solidFill>
                <a:latin typeface="Arial"/>
                <a:cs typeface="Arial"/>
              </a:rPr>
              <a:t>21</a:t>
            </a:r>
            <a:r>
              <a:rPr dirty="0" sz="750" spc="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heavy" sz="750" spc="1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S</a:t>
            </a:r>
            <a:r>
              <a:rPr dirty="0" sz="750" spc="15">
                <a:solidFill>
                  <a:srgbClr val="231F20"/>
                </a:solidFill>
                <a:latin typeface="Arial"/>
                <a:cs typeface="Arial"/>
              </a:rPr>
              <a:t>tate</a:t>
            </a:r>
            <a:endParaRPr sz="75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425444" y="8895842"/>
            <a:ext cx="55499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22</a:t>
            </a:r>
            <a:r>
              <a:rPr dirty="0" sz="750" spc="6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ZIP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75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402328" y="8898890"/>
            <a:ext cx="7473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2085" marR="5080" indent="-16002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Arial"/>
                <a:cs typeface="Arial"/>
              </a:rPr>
              <a:t>23</a:t>
            </a:r>
            <a:r>
              <a:rPr dirty="0" sz="750" spc="6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Country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Arial"/>
                <a:cs typeface="Arial"/>
              </a:rPr>
              <a:t>code </a:t>
            </a:r>
            <a:r>
              <a:rPr dirty="0" sz="750" spc="-19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U.S.)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57" name="object 157"/>
          <p:cNvGrpSpPr/>
          <p:nvPr/>
        </p:nvGrpSpPr>
        <p:grpSpPr>
          <a:xfrm>
            <a:off x="472186" y="5953505"/>
            <a:ext cx="5112385" cy="3289935"/>
            <a:chOff x="472186" y="5953505"/>
            <a:chExt cx="5112385" cy="3289935"/>
          </a:xfrm>
        </p:grpSpPr>
        <p:sp>
          <p:nvSpPr>
            <p:cNvPr id="158" name="object 158"/>
            <p:cNvSpPr/>
            <p:nvPr/>
          </p:nvSpPr>
          <p:spPr>
            <a:xfrm>
              <a:off x="2862072" y="8912351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59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3390900" y="8912351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59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4381500" y="8912351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59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5580888" y="8583167"/>
              <a:ext cx="0" cy="657225"/>
            </a:xfrm>
            <a:custGeom>
              <a:avLst/>
              <a:gdLst/>
              <a:ahLst/>
              <a:cxnLst/>
              <a:rect l="l" t="t" r="r" b="b"/>
              <a:pathLst>
                <a:path w="0" h="657225">
                  <a:moveTo>
                    <a:pt x="0" y="0"/>
                  </a:moveTo>
                  <a:lnTo>
                    <a:pt x="0" y="6568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472186" y="5953505"/>
              <a:ext cx="436245" cy="146685"/>
            </a:xfrm>
            <a:custGeom>
              <a:avLst/>
              <a:gdLst/>
              <a:ahLst/>
              <a:cxnLst/>
              <a:rect l="l" t="t" r="r" b="b"/>
              <a:pathLst>
                <a:path w="436244" h="146685">
                  <a:moveTo>
                    <a:pt x="436118" y="0"/>
                  </a:moveTo>
                  <a:lnTo>
                    <a:pt x="0" y="0"/>
                  </a:lnTo>
                  <a:lnTo>
                    <a:pt x="0" y="146558"/>
                  </a:lnTo>
                  <a:lnTo>
                    <a:pt x="436118" y="146558"/>
                  </a:lnTo>
                  <a:lnTo>
                    <a:pt x="43611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3" name="object 163"/>
          <p:cNvSpPr txBox="1"/>
          <p:nvPr/>
        </p:nvSpPr>
        <p:spPr>
          <a:xfrm>
            <a:off x="958088" y="5936741"/>
            <a:ext cx="214884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Person(s)</a:t>
            </a:r>
            <a:r>
              <a:rPr dirty="0" sz="95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Involved</a:t>
            </a:r>
            <a:r>
              <a:rPr dirty="0" sz="95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dirty="0" sz="950" spc="-2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b="1">
                <a:solidFill>
                  <a:srgbClr val="231F20"/>
                </a:solidFill>
                <a:latin typeface="Arial"/>
                <a:cs typeface="Arial"/>
              </a:rPr>
              <a:t>T ransaction(s)</a:t>
            </a:r>
            <a:endParaRPr sz="95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97840" y="5937503"/>
            <a:ext cx="27876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65" name="object 165"/>
          <p:cNvGrpSpPr/>
          <p:nvPr/>
        </p:nvGrpSpPr>
        <p:grpSpPr>
          <a:xfrm>
            <a:off x="3064636" y="7322692"/>
            <a:ext cx="6350" cy="229235"/>
            <a:chOff x="3064636" y="7322692"/>
            <a:chExt cx="6350" cy="229235"/>
          </a:xfrm>
        </p:grpSpPr>
        <p:sp>
          <p:nvSpPr>
            <p:cNvPr id="166" name="object 166"/>
            <p:cNvSpPr/>
            <p:nvPr/>
          </p:nvSpPr>
          <p:spPr>
            <a:xfrm>
              <a:off x="3067811" y="7501127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3067811" y="7414259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3067811" y="7325867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9" name="object 169"/>
          <p:cNvSpPr txBox="1"/>
          <p:nvPr/>
        </p:nvSpPr>
        <p:spPr>
          <a:xfrm>
            <a:off x="5595620" y="6900926"/>
            <a:ext cx="6242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birth</a:t>
            </a:r>
            <a:endParaRPr sz="75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322567" y="6977126"/>
            <a:ext cx="944244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04165" algn="l"/>
              </a:tabLst>
            </a:pPr>
            <a:r>
              <a:rPr dirty="0" sz="750" spc="30">
                <a:solidFill>
                  <a:srgbClr val="231F20"/>
                </a:solidFill>
                <a:latin typeface="Arial"/>
                <a:cs typeface="Arial"/>
              </a:rPr>
              <a:t>____/____/_______ 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MM	DD</a:t>
            </a:r>
            <a:r>
              <a:rPr dirty="0" sz="7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YYYY</a:t>
            </a:r>
            <a:endParaRPr sz="75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624576" y="8891269"/>
            <a:ext cx="6807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24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Date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7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birth</a:t>
            </a:r>
            <a:endParaRPr sz="75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6360667" y="9004045"/>
            <a:ext cx="944244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04165" algn="l"/>
              </a:tabLst>
            </a:pPr>
            <a:r>
              <a:rPr dirty="0" sz="750" spc="30">
                <a:solidFill>
                  <a:srgbClr val="231F20"/>
                </a:solidFill>
                <a:latin typeface="Arial"/>
                <a:cs typeface="Arial"/>
              </a:rPr>
              <a:t>____/____/_______ 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MM	DD</a:t>
            </a:r>
            <a:r>
              <a:rPr dirty="0" sz="750" spc="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YYYY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73" name="object 173"/>
          <p:cNvGrpSpPr/>
          <p:nvPr/>
        </p:nvGrpSpPr>
        <p:grpSpPr>
          <a:xfrm>
            <a:off x="3099689" y="9092057"/>
            <a:ext cx="330200" cy="275590"/>
            <a:chOff x="3099689" y="9092057"/>
            <a:chExt cx="330200" cy="275590"/>
          </a:xfrm>
        </p:grpSpPr>
        <p:sp>
          <p:nvSpPr>
            <p:cNvPr id="174" name="object 174"/>
            <p:cNvSpPr/>
            <p:nvPr/>
          </p:nvSpPr>
          <p:spPr>
            <a:xfrm>
              <a:off x="3102864" y="9183624"/>
              <a:ext cx="0" cy="47625"/>
            </a:xfrm>
            <a:custGeom>
              <a:avLst/>
              <a:gdLst/>
              <a:ahLst/>
              <a:cxnLst/>
              <a:rect l="l" t="t" r="r" b="b"/>
              <a:pathLst>
                <a:path w="0" h="47625">
                  <a:moveTo>
                    <a:pt x="0" y="0"/>
                  </a:moveTo>
                  <a:lnTo>
                    <a:pt x="0" y="4724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3102864" y="9095232"/>
              <a:ext cx="0" cy="48895"/>
            </a:xfrm>
            <a:custGeom>
              <a:avLst/>
              <a:gdLst/>
              <a:ahLst/>
              <a:cxnLst/>
              <a:rect l="l" t="t" r="r" b="b"/>
              <a:pathLst>
                <a:path w="0" h="48895">
                  <a:moveTo>
                    <a:pt x="0" y="0"/>
                  </a:moveTo>
                  <a:lnTo>
                    <a:pt x="0" y="48767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3346958" y="9284843"/>
              <a:ext cx="80010" cy="80010"/>
            </a:xfrm>
            <a:custGeom>
              <a:avLst/>
              <a:gdLst/>
              <a:ahLst/>
              <a:cxnLst/>
              <a:rect l="l" t="t" r="r" b="b"/>
              <a:pathLst>
                <a:path w="80010" h="80009">
                  <a:moveTo>
                    <a:pt x="0" y="0"/>
                  </a:moveTo>
                  <a:lnTo>
                    <a:pt x="79628" y="0"/>
                  </a:lnTo>
                  <a:lnTo>
                    <a:pt x="79628" y="79628"/>
                  </a:lnTo>
                  <a:lnTo>
                    <a:pt x="0" y="79628"/>
                  </a:lnTo>
                  <a:lnTo>
                    <a:pt x="0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7" name="object 177"/>
          <p:cNvSpPr txBox="1"/>
          <p:nvPr/>
        </p:nvSpPr>
        <p:spPr>
          <a:xfrm>
            <a:off x="3227659" y="9256268"/>
            <a:ext cx="296545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7975" algn="l"/>
                <a:tab pos="1362710" algn="l"/>
                <a:tab pos="1661795" algn="l"/>
                <a:tab pos="2385060" algn="l"/>
              </a:tabLst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a	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Driver’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license/Stat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I.D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.	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b	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Passpor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t   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c	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Alie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registration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178" name="object 178"/>
          <p:cNvGrpSpPr/>
          <p:nvPr/>
        </p:nvGrpSpPr>
        <p:grpSpPr>
          <a:xfrm>
            <a:off x="450850" y="450850"/>
            <a:ext cx="6899909" cy="9163050"/>
            <a:chOff x="450850" y="450850"/>
            <a:chExt cx="6899909" cy="9163050"/>
          </a:xfrm>
        </p:grpSpPr>
        <p:sp>
          <p:nvSpPr>
            <p:cNvPr id="179" name="object 179"/>
            <p:cNvSpPr/>
            <p:nvPr/>
          </p:nvSpPr>
          <p:spPr>
            <a:xfrm>
              <a:off x="738377" y="9486772"/>
              <a:ext cx="80010" cy="80010"/>
            </a:xfrm>
            <a:custGeom>
              <a:avLst/>
              <a:gdLst/>
              <a:ahLst/>
              <a:cxnLst/>
              <a:rect l="l" t="t" r="r" b="b"/>
              <a:pathLst>
                <a:path w="80009" h="80009">
                  <a:moveTo>
                    <a:pt x="0" y="0"/>
                  </a:moveTo>
                  <a:lnTo>
                    <a:pt x="79628" y="0"/>
                  </a:lnTo>
                  <a:lnTo>
                    <a:pt x="79628" y="79628"/>
                  </a:lnTo>
                  <a:lnTo>
                    <a:pt x="0" y="79628"/>
                  </a:lnTo>
                  <a:lnTo>
                    <a:pt x="0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464820" y="5939028"/>
              <a:ext cx="6850380" cy="0"/>
            </a:xfrm>
            <a:custGeom>
              <a:avLst/>
              <a:gdLst/>
              <a:ahLst/>
              <a:cxnLst/>
              <a:rect l="l" t="t" r="r" b="b"/>
              <a:pathLst>
                <a:path w="6850380" h="0">
                  <a:moveTo>
                    <a:pt x="0" y="0"/>
                  </a:moveTo>
                  <a:lnTo>
                    <a:pt x="6850380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457200" y="9607295"/>
              <a:ext cx="6887209" cy="0"/>
            </a:xfrm>
            <a:custGeom>
              <a:avLst/>
              <a:gdLst/>
              <a:ahLst/>
              <a:cxnLst/>
              <a:rect l="l" t="t" r="r" b="b"/>
              <a:pathLst>
                <a:path w="6887209" h="0">
                  <a:moveTo>
                    <a:pt x="0" y="0"/>
                  </a:moveTo>
                  <a:lnTo>
                    <a:pt x="6886956" y="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463295" y="457200"/>
              <a:ext cx="0" cy="9144000"/>
            </a:xfrm>
            <a:custGeom>
              <a:avLst/>
              <a:gdLst/>
              <a:ahLst/>
              <a:cxnLst/>
              <a:rect l="l" t="t" r="r" b="b"/>
              <a:pathLst>
                <a:path w="0" h="9144000">
                  <a:moveTo>
                    <a:pt x="0" y="0"/>
                  </a:moveTo>
                  <a:lnTo>
                    <a:pt x="0" y="914400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7315187" y="457199"/>
              <a:ext cx="12700" cy="9144000"/>
            </a:xfrm>
            <a:custGeom>
              <a:avLst/>
              <a:gdLst/>
              <a:ahLst/>
              <a:cxnLst/>
              <a:rect l="l" t="t" r="r" b="b"/>
              <a:pathLst>
                <a:path w="12700" h="9144000">
                  <a:moveTo>
                    <a:pt x="12192" y="0"/>
                  </a:moveTo>
                  <a:lnTo>
                    <a:pt x="0" y="0"/>
                  </a:lnTo>
                  <a:lnTo>
                    <a:pt x="0" y="9144000"/>
                  </a:lnTo>
                  <a:lnTo>
                    <a:pt x="12192" y="9144000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463295" y="457200"/>
              <a:ext cx="0" cy="9144000"/>
            </a:xfrm>
            <a:custGeom>
              <a:avLst/>
              <a:gdLst/>
              <a:ahLst/>
              <a:cxnLst/>
              <a:rect l="l" t="t" r="r" b="b"/>
              <a:pathLst>
                <a:path w="0" h="9144000">
                  <a:moveTo>
                    <a:pt x="0" y="0"/>
                  </a:moveTo>
                  <a:lnTo>
                    <a:pt x="0" y="9144000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463295" y="458876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w="0" h="12700">
                  <a:moveTo>
                    <a:pt x="0" y="0"/>
                  </a:moveTo>
                  <a:lnTo>
                    <a:pt x="0" y="12192"/>
                  </a:lnTo>
                </a:path>
              </a:pathLst>
            </a:custGeom>
            <a:ln w="1219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5145023" y="7219188"/>
              <a:ext cx="0" cy="325120"/>
            </a:xfrm>
            <a:custGeom>
              <a:avLst/>
              <a:gdLst/>
              <a:ahLst/>
              <a:cxnLst/>
              <a:rect l="l" t="t" r="r" b="b"/>
              <a:pathLst>
                <a:path w="0" h="325120">
                  <a:moveTo>
                    <a:pt x="0" y="0"/>
                  </a:moveTo>
                  <a:lnTo>
                    <a:pt x="0" y="324611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472439" y="6911339"/>
              <a:ext cx="6849109" cy="0"/>
            </a:xfrm>
            <a:custGeom>
              <a:avLst/>
              <a:gdLst/>
              <a:ahLst/>
              <a:cxnLst/>
              <a:rect l="l" t="t" r="r" b="b"/>
              <a:pathLst>
                <a:path w="6849109" h="0">
                  <a:moveTo>
                    <a:pt x="0" y="0"/>
                  </a:moveTo>
                  <a:lnTo>
                    <a:pt x="6848856" y="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5996939" y="685342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5996939" y="6781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5996939" y="670864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6179820" y="685342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6179820" y="6781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6179820" y="670864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6362700" y="685342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6362700" y="6781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6362700" y="670864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6545579" y="685342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6545579" y="6781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6545579" y="670864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/>
            <p:cNvSpPr/>
            <p:nvPr/>
          </p:nvSpPr>
          <p:spPr>
            <a:xfrm>
              <a:off x="6728460" y="685342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6728460" y="6781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/>
            <p:cNvSpPr/>
            <p:nvPr/>
          </p:nvSpPr>
          <p:spPr>
            <a:xfrm>
              <a:off x="6728460" y="670864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6911339" y="685342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6911339" y="6781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6911339" y="670864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7094219" y="685342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7094219" y="6781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7094219" y="670864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5820155" y="685342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5814060" y="6781800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5814060" y="670864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5340095" y="748588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5341620" y="7414259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5341620" y="734110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3338067" y="2558923"/>
              <a:ext cx="80010" cy="80010"/>
            </a:xfrm>
            <a:custGeom>
              <a:avLst/>
              <a:gdLst/>
              <a:ahLst/>
              <a:cxnLst/>
              <a:rect l="l" t="t" r="r" b="b"/>
              <a:pathLst>
                <a:path w="80010" h="80010">
                  <a:moveTo>
                    <a:pt x="0" y="0"/>
                  </a:moveTo>
                  <a:lnTo>
                    <a:pt x="79628" y="0"/>
                  </a:lnTo>
                  <a:lnTo>
                    <a:pt x="79628" y="79628"/>
                  </a:lnTo>
                  <a:lnTo>
                    <a:pt x="0" y="79628"/>
                  </a:lnTo>
                  <a:lnTo>
                    <a:pt x="0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6" name="object 216"/>
          <p:cNvSpPr txBox="1"/>
          <p:nvPr/>
        </p:nvSpPr>
        <p:spPr>
          <a:xfrm>
            <a:off x="3196844" y="2538474"/>
            <a:ext cx="679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497133" y="2538474"/>
            <a:ext cx="162687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288415" algn="l"/>
              </a:tabLst>
            </a:pP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Driver’s license/State I.D.</a:t>
            </a:r>
            <a:r>
              <a:rPr dirty="0" sz="600" spc="18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1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b	</a:t>
            </a:r>
            <a:r>
              <a:rPr dirty="0" baseline="4629" sz="900" spc="-7">
                <a:solidFill>
                  <a:srgbClr val="231F20"/>
                </a:solidFill>
                <a:latin typeface="Arial"/>
                <a:cs typeface="Arial"/>
              </a:rPr>
              <a:t>Passport</a:t>
            </a:r>
            <a:endParaRPr baseline="4629" sz="900">
              <a:latin typeface="Arial"/>
              <a:cs typeface="Arial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5283200" y="2538474"/>
            <a:ext cx="679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5600565" y="2538474"/>
            <a:ext cx="59245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Alie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registration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220" name="object 220"/>
          <p:cNvGrpSpPr/>
          <p:nvPr/>
        </p:nvGrpSpPr>
        <p:grpSpPr>
          <a:xfrm>
            <a:off x="742823" y="1673225"/>
            <a:ext cx="6351905" cy="6168390"/>
            <a:chOff x="742823" y="1673225"/>
            <a:chExt cx="6351905" cy="6168390"/>
          </a:xfrm>
        </p:grpSpPr>
        <p:sp>
          <p:nvSpPr>
            <p:cNvPr id="221" name="object 221"/>
            <p:cNvSpPr/>
            <p:nvPr/>
          </p:nvSpPr>
          <p:spPr>
            <a:xfrm>
              <a:off x="5128259" y="2185416"/>
              <a:ext cx="0" cy="330835"/>
            </a:xfrm>
            <a:custGeom>
              <a:avLst/>
              <a:gdLst/>
              <a:ahLst/>
              <a:cxnLst/>
              <a:rect l="l" t="t" r="r" b="b"/>
              <a:pathLst>
                <a:path w="0" h="330835">
                  <a:moveTo>
                    <a:pt x="0" y="0"/>
                  </a:moveTo>
                  <a:lnTo>
                    <a:pt x="0" y="330708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5993892" y="18227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/>
            <p:cNvSpPr/>
            <p:nvPr/>
          </p:nvSpPr>
          <p:spPr>
            <a:xfrm>
              <a:off x="5993892" y="174955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/>
            <p:cNvSpPr/>
            <p:nvPr/>
          </p:nvSpPr>
          <p:spPr>
            <a:xfrm>
              <a:off x="5993892" y="167640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/>
            <p:cNvSpPr/>
            <p:nvPr/>
          </p:nvSpPr>
          <p:spPr>
            <a:xfrm>
              <a:off x="6176771" y="18227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/>
            <p:cNvSpPr/>
            <p:nvPr/>
          </p:nvSpPr>
          <p:spPr>
            <a:xfrm>
              <a:off x="6176771" y="174955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/>
            <p:cNvSpPr/>
            <p:nvPr/>
          </p:nvSpPr>
          <p:spPr>
            <a:xfrm>
              <a:off x="6176771" y="167640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/>
            <p:cNvSpPr/>
            <p:nvPr/>
          </p:nvSpPr>
          <p:spPr>
            <a:xfrm>
              <a:off x="6359651" y="18227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/>
            <p:cNvSpPr/>
            <p:nvPr/>
          </p:nvSpPr>
          <p:spPr>
            <a:xfrm>
              <a:off x="6359651" y="174955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/>
            <p:cNvSpPr/>
            <p:nvPr/>
          </p:nvSpPr>
          <p:spPr>
            <a:xfrm>
              <a:off x="6359651" y="167640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/>
            <p:cNvSpPr/>
            <p:nvPr/>
          </p:nvSpPr>
          <p:spPr>
            <a:xfrm>
              <a:off x="6542532" y="18227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/>
            <p:cNvSpPr/>
            <p:nvPr/>
          </p:nvSpPr>
          <p:spPr>
            <a:xfrm>
              <a:off x="6542532" y="174955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3" name="object 233"/>
            <p:cNvSpPr/>
            <p:nvPr/>
          </p:nvSpPr>
          <p:spPr>
            <a:xfrm>
              <a:off x="6542532" y="167640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4" name="object 234"/>
            <p:cNvSpPr/>
            <p:nvPr/>
          </p:nvSpPr>
          <p:spPr>
            <a:xfrm>
              <a:off x="6725412" y="18227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/>
            <p:cNvSpPr/>
            <p:nvPr/>
          </p:nvSpPr>
          <p:spPr>
            <a:xfrm>
              <a:off x="6725412" y="174955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/>
            <p:cNvSpPr/>
            <p:nvPr/>
          </p:nvSpPr>
          <p:spPr>
            <a:xfrm>
              <a:off x="6725412" y="167640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/>
            <p:cNvSpPr/>
            <p:nvPr/>
          </p:nvSpPr>
          <p:spPr>
            <a:xfrm>
              <a:off x="6908292" y="18227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/>
            <p:cNvSpPr/>
            <p:nvPr/>
          </p:nvSpPr>
          <p:spPr>
            <a:xfrm>
              <a:off x="6908292" y="174955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/>
            <p:cNvSpPr/>
            <p:nvPr/>
          </p:nvSpPr>
          <p:spPr>
            <a:xfrm>
              <a:off x="6908292" y="167640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/>
            <p:cNvSpPr/>
            <p:nvPr/>
          </p:nvSpPr>
          <p:spPr>
            <a:xfrm>
              <a:off x="7091171" y="18227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/>
            <p:cNvSpPr/>
            <p:nvPr/>
          </p:nvSpPr>
          <p:spPr>
            <a:xfrm>
              <a:off x="7091171" y="174955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/>
            <p:cNvSpPr/>
            <p:nvPr/>
          </p:nvSpPr>
          <p:spPr>
            <a:xfrm>
              <a:off x="7091171" y="167640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/>
            <p:cNvSpPr/>
            <p:nvPr/>
          </p:nvSpPr>
          <p:spPr>
            <a:xfrm>
              <a:off x="5811012" y="18227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/>
            <p:cNvSpPr/>
            <p:nvPr/>
          </p:nvSpPr>
          <p:spPr>
            <a:xfrm>
              <a:off x="5811012" y="174955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/>
            <p:cNvSpPr/>
            <p:nvPr/>
          </p:nvSpPr>
          <p:spPr>
            <a:xfrm>
              <a:off x="5811012" y="1676400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/>
            <p:cNvSpPr/>
            <p:nvPr/>
          </p:nvSpPr>
          <p:spPr>
            <a:xfrm>
              <a:off x="5323332" y="246735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/>
            <p:cNvSpPr/>
            <p:nvPr/>
          </p:nvSpPr>
          <p:spPr>
            <a:xfrm>
              <a:off x="5323332" y="2394204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8" name="object 248"/>
            <p:cNvSpPr/>
            <p:nvPr/>
          </p:nvSpPr>
          <p:spPr>
            <a:xfrm>
              <a:off x="5323332" y="2321051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5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9" name="object 249"/>
            <p:cNvSpPr/>
            <p:nvPr/>
          </p:nvSpPr>
          <p:spPr>
            <a:xfrm>
              <a:off x="745998" y="7579233"/>
              <a:ext cx="2694940" cy="259079"/>
            </a:xfrm>
            <a:custGeom>
              <a:avLst/>
              <a:gdLst/>
              <a:ahLst/>
              <a:cxnLst/>
              <a:rect l="l" t="t" r="r" b="b"/>
              <a:pathLst>
                <a:path w="2694940" h="259079">
                  <a:moveTo>
                    <a:pt x="0" y="179070"/>
                  </a:moveTo>
                  <a:lnTo>
                    <a:pt x="79629" y="179070"/>
                  </a:lnTo>
                  <a:lnTo>
                    <a:pt x="79629" y="258699"/>
                  </a:lnTo>
                  <a:lnTo>
                    <a:pt x="0" y="258699"/>
                  </a:lnTo>
                  <a:lnTo>
                    <a:pt x="0" y="179070"/>
                  </a:lnTo>
                  <a:close/>
                </a:path>
                <a:path w="2694940" h="259079">
                  <a:moveTo>
                    <a:pt x="2614929" y="0"/>
                  </a:moveTo>
                  <a:lnTo>
                    <a:pt x="2694558" y="0"/>
                  </a:lnTo>
                  <a:lnTo>
                    <a:pt x="2694558" y="79629"/>
                  </a:lnTo>
                  <a:lnTo>
                    <a:pt x="2614929" y="79629"/>
                  </a:lnTo>
                  <a:lnTo>
                    <a:pt x="2614929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0" name="object 250"/>
          <p:cNvSpPr txBox="1"/>
          <p:nvPr/>
        </p:nvSpPr>
        <p:spPr>
          <a:xfrm>
            <a:off x="596900" y="7738364"/>
            <a:ext cx="723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3184463" y="7557007"/>
            <a:ext cx="303847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358775" algn="l"/>
                <a:tab pos="1410335" algn="l"/>
                <a:tab pos="1706245" algn="l"/>
                <a:tab pos="2432685" algn="l"/>
              </a:tabLst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a	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Driver’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license/Stat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I.D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.	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b	</a:t>
            </a:r>
            <a:r>
              <a:rPr dirty="0" baseline="4629" sz="900" spc="-7">
                <a:solidFill>
                  <a:srgbClr val="231F20"/>
                </a:solidFill>
                <a:latin typeface="Arial"/>
                <a:cs typeface="Arial"/>
              </a:rPr>
              <a:t>Passpor</a:t>
            </a:r>
            <a:r>
              <a:rPr dirty="0" baseline="4629" sz="900">
                <a:solidFill>
                  <a:srgbClr val="231F20"/>
                </a:solidFill>
                <a:latin typeface="Arial"/>
                <a:cs typeface="Arial"/>
              </a:rPr>
              <a:t>t    </a:t>
            </a:r>
            <a:r>
              <a:rPr dirty="0" baseline="4629" sz="900" spc="4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c	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Alie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registration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869868" y="7738364"/>
            <a:ext cx="645033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918970" algn="l"/>
                <a:tab pos="2540635" algn="l"/>
                <a:tab pos="4358640" algn="l"/>
                <a:tab pos="6411595" algn="l"/>
              </a:tabLst>
            </a:pP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dirty="0" u="sng" sz="600" spc="-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17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Issued</a:t>
            </a:r>
            <a:r>
              <a:rPr dirty="0" sz="60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by:	</a:t>
            </a:r>
            <a:r>
              <a:rPr dirty="0" u="sng" sz="600" spc="-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600" spc="-10">
                <a:solidFill>
                  <a:srgbClr val="231F20"/>
                </a:solidFill>
                <a:latin typeface="Times New Roman"/>
                <a:cs typeface="Times New Roman"/>
              </a:rPr>
              <a:t>   </a:t>
            </a:r>
            <a:r>
              <a:rPr dirty="0" sz="6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f  </a:t>
            </a:r>
            <a:r>
              <a:rPr dirty="0" baseline="4629" sz="900" spc="13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7">
                <a:solidFill>
                  <a:srgbClr val="231F20"/>
                </a:solidFill>
                <a:latin typeface="Arial"/>
                <a:cs typeface="Arial"/>
              </a:rPr>
              <a:t>Number: </a:t>
            </a:r>
            <a:r>
              <a:rPr dirty="0" baseline="4629" sz="9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baseline="4629" sz="9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endParaRPr baseline="4629" sz="900">
              <a:latin typeface="Times New Roman"/>
              <a:cs typeface="Times New Roman"/>
            </a:endParaRPr>
          </a:p>
        </p:txBody>
      </p:sp>
      <p:grpSp>
        <p:nvGrpSpPr>
          <p:cNvPr id="253" name="object 253"/>
          <p:cNvGrpSpPr/>
          <p:nvPr/>
        </p:nvGrpSpPr>
        <p:grpSpPr>
          <a:xfrm>
            <a:off x="743458" y="2735452"/>
            <a:ext cx="6383020" cy="6504940"/>
            <a:chOff x="743458" y="2735452"/>
            <a:chExt cx="6383020" cy="6504940"/>
          </a:xfrm>
        </p:grpSpPr>
        <p:sp>
          <p:nvSpPr>
            <p:cNvPr id="254" name="object 254"/>
            <p:cNvSpPr/>
            <p:nvPr/>
          </p:nvSpPr>
          <p:spPr>
            <a:xfrm>
              <a:off x="5175504" y="8909304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59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5" name="object 255"/>
            <p:cNvSpPr/>
            <p:nvPr/>
          </p:nvSpPr>
          <p:spPr>
            <a:xfrm>
              <a:off x="6025896" y="885139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6" name="object 256"/>
            <p:cNvSpPr/>
            <p:nvPr/>
          </p:nvSpPr>
          <p:spPr>
            <a:xfrm>
              <a:off x="6025896" y="87782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7" name="object 257"/>
            <p:cNvSpPr/>
            <p:nvPr/>
          </p:nvSpPr>
          <p:spPr>
            <a:xfrm>
              <a:off x="6025896" y="870508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/>
            <p:cNvSpPr/>
            <p:nvPr/>
          </p:nvSpPr>
          <p:spPr>
            <a:xfrm>
              <a:off x="6208775" y="885139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/>
            <p:cNvSpPr/>
            <p:nvPr/>
          </p:nvSpPr>
          <p:spPr>
            <a:xfrm>
              <a:off x="6208775" y="87782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/>
            <p:cNvSpPr/>
            <p:nvPr/>
          </p:nvSpPr>
          <p:spPr>
            <a:xfrm>
              <a:off x="6208775" y="870508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/>
            <p:cNvSpPr/>
            <p:nvPr/>
          </p:nvSpPr>
          <p:spPr>
            <a:xfrm>
              <a:off x="6391655" y="885139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/>
            <p:cNvSpPr/>
            <p:nvPr/>
          </p:nvSpPr>
          <p:spPr>
            <a:xfrm>
              <a:off x="6391655" y="87782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3" name="object 263"/>
            <p:cNvSpPr/>
            <p:nvPr/>
          </p:nvSpPr>
          <p:spPr>
            <a:xfrm>
              <a:off x="6391655" y="870508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4" name="object 264"/>
            <p:cNvSpPr/>
            <p:nvPr/>
          </p:nvSpPr>
          <p:spPr>
            <a:xfrm>
              <a:off x="6574535" y="885139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5" name="object 265"/>
            <p:cNvSpPr/>
            <p:nvPr/>
          </p:nvSpPr>
          <p:spPr>
            <a:xfrm>
              <a:off x="6574535" y="87782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6" name="object 266"/>
            <p:cNvSpPr/>
            <p:nvPr/>
          </p:nvSpPr>
          <p:spPr>
            <a:xfrm>
              <a:off x="6574535" y="870508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7" name="object 267"/>
            <p:cNvSpPr/>
            <p:nvPr/>
          </p:nvSpPr>
          <p:spPr>
            <a:xfrm>
              <a:off x="6757416" y="885139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8" name="object 268"/>
            <p:cNvSpPr/>
            <p:nvPr/>
          </p:nvSpPr>
          <p:spPr>
            <a:xfrm>
              <a:off x="6757416" y="87782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9" name="object 269"/>
            <p:cNvSpPr/>
            <p:nvPr/>
          </p:nvSpPr>
          <p:spPr>
            <a:xfrm>
              <a:off x="6757416" y="870508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0" name="object 270"/>
            <p:cNvSpPr/>
            <p:nvPr/>
          </p:nvSpPr>
          <p:spPr>
            <a:xfrm>
              <a:off x="6940296" y="885139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1" name="object 271"/>
            <p:cNvSpPr/>
            <p:nvPr/>
          </p:nvSpPr>
          <p:spPr>
            <a:xfrm>
              <a:off x="6940296" y="87782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2" name="object 272"/>
            <p:cNvSpPr/>
            <p:nvPr/>
          </p:nvSpPr>
          <p:spPr>
            <a:xfrm>
              <a:off x="6940296" y="870508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3" name="object 273"/>
            <p:cNvSpPr/>
            <p:nvPr/>
          </p:nvSpPr>
          <p:spPr>
            <a:xfrm>
              <a:off x="7123175" y="885139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4" name="object 274"/>
            <p:cNvSpPr/>
            <p:nvPr/>
          </p:nvSpPr>
          <p:spPr>
            <a:xfrm>
              <a:off x="7123175" y="87782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5" name="object 275"/>
            <p:cNvSpPr/>
            <p:nvPr/>
          </p:nvSpPr>
          <p:spPr>
            <a:xfrm>
              <a:off x="7123175" y="870508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6" name="object 276"/>
            <p:cNvSpPr/>
            <p:nvPr/>
          </p:nvSpPr>
          <p:spPr>
            <a:xfrm>
              <a:off x="5843016" y="8851392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7" name="object 277"/>
            <p:cNvSpPr/>
            <p:nvPr/>
          </p:nvSpPr>
          <p:spPr>
            <a:xfrm>
              <a:off x="5843016" y="8778239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8" name="object 278"/>
            <p:cNvSpPr/>
            <p:nvPr/>
          </p:nvSpPr>
          <p:spPr>
            <a:xfrm>
              <a:off x="5843016" y="8705087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9" name="object 279"/>
            <p:cNvSpPr/>
            <p:nvPr/>
          </p:nvSpPr>
          <p:spPr>
            <a:xfrm>
              <a:off x="5370575" y="918514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099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0" name="object 280"/>
            <p:cNvSpPr/>
            <p:nvPr/>
          </p:nvSpPr>
          <p:spPr>
            <a:xfrm>
              <a:off x="5370575" y="911199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3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1" name="object 281"/>
            <p:cNvSpPr/>
            <p:nvPr/>
          </p:nvSpPr>
          <p:spPr>
            <a:xfrm>
              <a:off x="5370575" y="9038843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2" name="object 282"/>
            <p:cNvSpPr/>
            <p:nvPr/>
          </p:nvSpPr>
          <p:spPr>
            <a:xfrm>
              <a:off x="746633" y="2738627"/>
              <a:ext cx="80010" cy="80010"/>
            </a:xfrm>
            <a:custGeom>
              <a:avLst/>
              <a:gdLst/>
              <a:ahLst/>
              <a:cxnLst/>
              <a:rect l="l" t="t" r="r" b="b"/>
              <a:pathLst>
                <a:path w="80009" h="80010">
                  <a:moveTo>
                    <a:pt x="0" y="0"/>
                  </a:moveTo>
                  <a:lnTo>
                    <a:pt x="79629" y="0"/>
                  </a:lnTo>
                  <a:lnTo>
                    <a:pt x="79629" y="79628"/>
                  </a:lnTo>
                  <a:lnTo>
                    <a:pt x="0" y="79628"/>
                  </a:lnTo>
                  <a:lnTo>
                    <a:pt x="0" y="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3" name="object 283"/>
          <p:cNvSpPr txBox="1"/>
          <p:nvPr/>
        </p:nvSpPr>
        <p:spPr>
          <a:xfrm>
            <a:off x="502412" y="2730500"/>
            <a:ext cx="3874770" cy="397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3505">
              <a:lnSpc>
                <a:spcPct val="100000"/>
              </a:lnSpc>
              <a:spcBef>
                <a:spcPts val="100"/>
              </a:spcBef>
              <a:tabLst>
                <a:tab pos="361950" algn="l"/>
                <a:tab pos="2148840" algn="l"/>
                <a:tab pos="2368550" algn="l"/>
              </a:tabLst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d	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Othe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dirty="0" sz="600" spc="-8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60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e  </a:t>
            </a:r>
            <a:r>
              <a:rPr dirty="0" baseline="4629" sz="900" spc="-22">
                <a:solidFill>
                  <a:srgbClr val="231F20"/>
                </a:solidFill>
                <a:latin typeface="Arial"/>
                <a:cs typeface="Arial"/>
              </a:rPr>
              <a:t>Issue</a:t>
            </a:r>
            <a:r>
              <a:rPr dirty="0" baseline="4629" sz="90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baseline="4629" sz="900" spc="-44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22">
                <a:solidFill>
                  <a:srgbClr val="231F20"/>
                </a:solidFill>
                <a:latin typeface="Arial"/>
                <a:cs typeface="Arial"/>
              </a:rPr>
              <a:t>by:</a:t>
            </a:r>
            <a:endParaRPr baseline="4629"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Section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B--Individual(s)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Conducting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25" b="1">
                <a:solidFill>
                  <a:srgbClr val="231F20"/>
                </a:solidFill>
                <a:latin typeface="Arial"/>
                <a:cs typeface="Arial"/>
              </a:rPr>
              <a:t>Transaction(s)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(if</a:t>
            </a:r>
            <a:r>
              <a:rPr dirty="0" sz="900" spc="-1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than</a:t>
            </a:r>
            <a:r>
              <a:rPr dirty="0" sz="900" spc="-1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above).</a:t>
            </a:r>
            <a:endParaRPr sz="900">
              <a:latin typeface="Arial"/>
              <a:cs typeface="Arial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2823972" y="9451340"/>
            <a:ext cx="450088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404745" algn="l"/>
                <a:tab pos="4462145" algn="l"/>
              </a:tabLst>
            </a:pPr>
            <a:r>
              <a:rPr dirty="0" baseline="4629" sz="900" b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baseline="4629" sz="900" spc="254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22">
                <a:solidFill>
                  <a:srgbClr val="231F20"/>
                </a:solidFill>
                <a:latin typeface="Arial"/>
                <a:cs typeface="Arial"/>
              </a:rPr>
              <a:t>Issued</a:t>
            </a:r>
            <a:r>
              <a:rPr dirty="0" baseline="4629" sz="900" spc="-37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4629" sz="900" spc="-15">
                <a:solidFill>
                  <a:srgbClr val="231F20"/>
                </a:solidFill>
                <a:latin typeface="Arial"/>
                <a:cs typeface="Arial"/>
              </a:rPr>
              <a:t>by:</a:t>
            </a:r>
            <a:r>
              <a:rPr dirty="0" u="sng" baseline="4629" sz="900" spc="-1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f  </a:t>
            </a:r>
            <a:r>
              <a:rPr dirty="0" sz="600" spc="9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Number: </a:t>
            </a:r>
            <a:r>
              <a:rPr dirty="0" sz="60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615187" y="9466580"/>
            <a:ext cx="204978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925" algn="l"/>
                <a:tab pos="2036445" algn="l"/>
              </a:tabLst>
            </a:pP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d	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dirty="0" sz="600" spc="-1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u="sng" sz="60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	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286" name="object 286"/>
          <p:cNvGrpSpPr/>
          <p:nvPr/>
        </p:nvGrpSpPr>
        <p:grpSpPr>
          <a:xfrm>
            <a:off x="4608829" y="2555875"/>
            <a:ext cx="909955" cy="6811645"/>
            <a:chOff x="4608829" y="2555875"/>
            <a:chExt cx="909955" cy="6811645"/>
          </a:xfrm>
        </p:grpSpPr>
        <p:sp>
          <p:nvSpPr>
            <p:cNvPr id="287" name="object 287"/>
            <p:cNvSpPr/>
            <p:nvPr/>
          </p:nvSpPr>
          <p:spPr>
            <a:xfrm>
              <a:off x="5175503" y="3852672"/>
              <a:ext cx="0" cy="327660"/>
            </a:xfrm>
            <a:custGeom>
              <a:avLst/>
              <a:gdLst/>
              <a:ahLst/>
              <a:cxnLst/>
              <a:rect l="l" t="t" r="r" b="b"/>
              <a:pathLst>
                <a:path w="0" h="327660">
                  <a:moveTo>
                    <a:pt x="0" y="0"/>
                  </a:moveTo>
                  <a:lnTo>
                    <a:pt x="0" y="32766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8" name="object 288"/>
            <p:cNvSpPr/>
            <p:nvPr/>
          </p:nvSpPr>
          <p:spPr>
            <a:xfrm>
              <a:off x="5369051" y="4130039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9" name="object 289"/>
            <p:cNvSpPr/>
            <p:nvPr/>
          </p:nvSpPr>
          <p:spPr>
            <a:xfrm>
              <a:off x="5369051" y="4056888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0" name="object 290"/>
            <p:cNvSpPr/>
            <p:nvPr/>
          </p:nvSpPr>
          <p:spPr>
            <a:xfrm>
              <a:off x="5369051" y="3983735"/>
              <a:ext cx="0" cy="40005"/>
            </a:xfrm>
            <a:custGeom>
              <a:avLst/>
              <a:gdLst/>
              <a:ahLst/>
              <a:cxnLst/>
              <a:rect l="l" t="t" r="r" b="b"/>
              <a:pathLst>
                <a:path w="0" h="40004">
                  <a:moveTo>
                    <a:pt x="0" y="0"/>
                  </a:moveTo>
                  <a:lnTo>
                    <a:pt x="0" y="39624"/>
                  </a:lnTo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1" name="object 291"/>
            <p:cNvSpPr/>
            <p:nvPr/>
          </p:nvSpPr>
          <p:spPr>
            <a:xfrm>
              <a:off x="4611877" y="2558922"/>
              <a:ext cx="904240" cy="6805930"/>
            </a:xfrm>
            <a:custGeom>
              <a:avLst/>
              <a:gdLst/>
              <a:ahLst/>
              <a:cxnLst/>
              <a:rect l="l" t="t" r="r" b="b"/>
              <a:pathLst>
                <a:path w="904239" h="6805930">
                  <a:moveTo>
                    <a:pt x="0" y="0"/>
                  </a:moveTo>
                  <a:lnTo>
                    <a:pt x="79628" y="0"/>
                  </a:lnTo>
                  <a:lnTo>
                    <a:pt x="79628" y="79628"/>
                  </a:lnTo>
                  <a:lnTo>
                    <a:pt x="0" y="79628"/>
                  </a:lnTo>
                  <a:lnTo>
                    <a:pt x="0" y="0"/>
                  </a:lnTo>
                  <a:close/>
                </a:path>
                <a:path w="904239" h="6805930">
                  <a:moveTo>
                    <a:pt x="810260" y="0"/>
                  </a:moveTo>
                  <a:lnTo>
                    <a:pt x="889888" y="0"/>
                  </a:lnTo>
                  <a:lnTo>
                    <a:pt x="889888" y="79628"/>
                  </a:lnTo>
                  <a:lnTo>
                    <a:pt x="810260" y="79628"/>
                  </a:lnTo>
                  <a:lnTo>
                    <a:pt x="810260" y="0"/>
                  </a:lnTo>
                  <a:close/>
                </a:path>
                <a:path w="904239" h="6805930">
                  <a:moveTo>
                    <a:pt x="1270" y="1666239"/>
                  </a:moveTo>
                  <a:lnTo>
                    <a:pt x="80899" y="1666239"/>
                  </a:lnTo>
                  <a:lnTo>
                    <a:pt x="80899" y="1745868"/>
                  </a:lnTo>
                  <a:lnTo>
                    <a:pt x="1270" y="1745868"/>
                  </a:lnTo>
                  <a:lnTo>
                    <a:pt x="1270" y="1666239"/>
                  </a:lnTo>
                  <a:close/>
                </a:path>
                <a:path w="904239" h="6805930">
                  <a:moveTo>
                    <a:pt x="810260" y="1666239"/>
                  </a:moveTo>
                  <a:lnTo>
                    <a:pt x="889888" y="1666239"/>
                  </a:lnTo>
                  <a:lnTo>
                    <a:pt x="889888" y="1745868"/>
                  </a:lnTo>
                  <a:lnTo>
                    <a:pt x="810260" y="1745868"/>
                  </a:lnTo>
                  <a:lnTo>
                    <a:pt x="810260" y="1666239"/>
                  </a:lnTo>
                  <a:close/>
                </a:path>
                <a:path w="904239" h="6805930">
                  <a:moveTo>
                    <a:pt x="120014" y="5020309"/>
                  </a:moveTo>
                  <a:lnTo>
                    <a:pt x="199643" y="5020309"/>
                  </a:lnTo>
                  <a:lnTo>
                    <a:pt x="199643" y="5099939"/>
                  </a:lnTo>
                  <a:lnTo>
                    <a:pt x="120014" y="5099939"/>
                  </a:lnTo>
                  <a:lnTo>
                    <a:pt x="120014" y="5020309"/>
                  </a:lnTo>
                  <a:close/>
                </a:path>
                <a:path w="904239" h="6805930">
                  <a:moveTo>
                    <a:pt x="824230" y="5020309"/>
                  </a:moveTo>
                  <a:lnTo>
                    <a:pt x="903859" y="5020309"/>
                  </a:lnTo>
                  <a:lnTo>
                    <a:pt x="903859" y="5099939"/>
                  </a:lnTo>
                  <a:lnTo>
                    <a:pt x="824230" y="5099939"/>
                  </a:lnTo>
                  <a:lnTo>
                    <a:pt x="824230" y="5020309"/>
                  </a:lnTo>
                  <a:close/>
                </a:path>
                <a:path w="904239" h="6805930">
                  <a:moveTo>
                    <a:pt x="118745" y="6725920"/>
                  </a:moveTo>
                  <a:lnTo>
                    <a:pt x="198374" y="6725920"/>
                  </a:lnTo>
                  <a:lnTo>
                    <a:pt x="198374" y="6805549"/>
                  </a:lnTo>
                  <a:lnTo>
                    <a:pt x="118745" y="6805549"/>
                  </a:lnTo>
                  <a:lnTo>
                    <a:pt x="118745" y="6725920"/>
                  </a:lnTo>
                  <a:close/>
                </a:path>
                <a:path w="904239" h="6805930">
                  <a:moveTo>
                    <a:pt x="814705" y="6725920"/>
                  </a:moveTo>
                  <a:lnTo>
                    <a:pt x="894334" y="6725920"/>
                  </a:lnTo>
                  <a:lnTo>
                    <a:pt x="894334" y="6805549"/>
                  </a:lnTo>
                  <a:lnTo>
                    <a:pt x="814705" y="6805549"/>
                  </a:lnTo>
                  <a:lnTo>
                    <a:pt x="814705" y="6725920"/>
                  </a:lnTo>
                  <a:close/>
                </a:path>
              </a:pathLst>
            </a:custGeom>
            <a:ln w="609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2" name="object 292"/>
          <p:cNvSpPr txBox="1"/>
          <p:nvPr/>
        </p:nvSpPr>
        <p:spPr>
          <a:xfrm>
            <a:off x="5555996" y="2175000"/>
            <a:ext cx="16910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13</a:t>
            </a:r>
            <a:r>
              <a:rPr dirty="0" sz="750" spc="8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Occupation,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profession,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endParaRPr sz="750">
              <a:latin typeface="Arial"/>
              <a:cs typeface="Arial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5557520" y="7204200"/>
            <a:ext cx="169100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Arial"/>
                <a:cs typeface="Arial"/>
              </a:rPr>
              <a:t>13</a:t>
            </a:r>
            <a:r>
              <a:rPr dirty="0" sz="750" spc="8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Occupation,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profession,</a:t>
            </a:r>
            <a:r>
              <a:rPr dirty="0" sz="7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dirty="0" sz="7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business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3644" y="316483"/>
            <a:ext cx="10922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FinCEN</a:t>
            </a:r>
            <a:r>
              <a:rPr dirty="0" sz="6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Form</a:t>
            </a:r>
            <a:r>
              <a:rPr dirty="0" sz="6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104</a:t>
            </a:r>
            <a:r>
              <a:rPr dirty="0" sz="600" spc="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(Eff.</a:t>
            </a:r>
            <a:r>
              <a:rPr dirty="0" sz="6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03-2011)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20559" y="281430"/>
            <a:ext cx="2540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0">
                <a:solidFill>
                  <a:srgbClr val="231F20"/>
                </a:solidFill>
                <a:latin typeface="Arial"/>
                <a:cs typeface="Arial"/>
              </a:rPr>
              <a:t>Pag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5" b="1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6344" y="454151"/>
            <a:ext cx="6849109" cy="0"/>
          </a:xfrm>
          <a:custGeom>
            <a:avLst/>
            <a:gdLst/>
            <a:ahLst/>
            <a:cxnLst/>
            <a:rect l="l" t="t" r="r" b="b"/>
            <a:pathLst>
              <a:path w="6849109" h="0">
                <a:moveTo>
                  <a:pt x="0" y="0"/>
                </a:moveTo>
                <a:lnTo>
                  <a:pt x="6848856" y="0"/>
                </a:lnTo>
              </a:path>
            </a:pathLst>
          </a:custGeom>
          <a:ln w="1219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24686"/>
            <a:ext cx="1358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Suspiciou</a:t>
            </a:r>
            <a:r>
              <a:rPr dirty="0" sz="900" b="1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dirty="0" sz="900" spc="-6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0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900" spc="-5" b="1">
                <a:solidFill>
                  <a:srgbClr val="231F20"/>
                </a:solidFill>
                <a:latin typeface="Arial"/>
                <a:cs typeface="Arial"/>
              </a:rPr>
              <a:t>ransactions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679449"/>
            <a:ext cx="2222500" cy="114236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05000"/>
              </a:lnSpc>
              <a:spcBef>
                <a:spcPts val="85"/>
              </a:spcBef>
            </a:pP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This Currency Transaction Report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(CTR)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should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NOT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filed for suspicious transactions involving $10,000 or less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in</a:t>
            </a:r>
            <a:r>
              <a:rPr dirty="0" sz="700" spc="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currency</a:t>
            </a:r>
            <a:r>
              <a:rPr dirty="0" sz="700" spc="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 spc="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note</a:t>
            </a:r>
            <a:r>
              <a:rPr dirty="0" sz="700" spc="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dirty="0" sz="700" spc="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transaction</a:t>
            </a:r>
            <a:r>
              <a:rPr dirty="0" sz="700" spc="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more</a:t>
            </a:r>
            <a:r>
              <a:rPr dirty="0" sz="700" spc="1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than</a:t>
            </a:r>
            <a:endParaRPr sz="7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40"/>
              </a:spcBef>
            </a:pP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$10,000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suspicious. 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suspicious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unusual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activity</a:t>
            </a:r>
            <a:endParaRPr sz="7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600"/>
              </a:lnSpc>
              <a:spcBef>
                <a:spcPts val="5"/>
              </a:spcBef>
            </a:pP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should be reported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 financial institution in the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manner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prescribed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by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its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appropriate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federal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regulator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or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BSA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examiner.</a:t>
            </a:r>
            <a:r>
              <a:rPr dirty="0" sz="700" spc="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(See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instructions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37).</a:t>
            </a:r>
            <a:r>
              <a:rPr dirty="0" sz="7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transaction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suspicious and in excess of $10,000 in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currency,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then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both a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 the appropriate Suspicious Activity Report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form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must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filed.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458" y="1909246"/>
            <a:ext cx="2221230" cy="69596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 indent="85090">
              <a:lnSpc>
                <a:spcPct val="104900"/>
              </a:lnSpc>
              <a:spcBef>
                <a:spcPts val="85"/>
              </a:spcBef>
            </a:pPr>
            <a:r>
              <a:rPr dirty="0" sz="700" spc="10">
                <a:latin typeface="Times New Roman"/>
                <a:cs typeface="Times New Roman"/>
              </a:rPr>
              <a:t>In situations involving suspicious transactions requiring 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immediate attention, such as </a:t>
            </a:r>
            <a:r>
              <a:rPr dirty="0" sz="700" spc="15">
                <a:latin typeface="Times New Roman"/>
                <a:cs typeface="Times New Roman"/>
              </a:rPr>
              <a:t>when </a:t>
            </a:r>
            <a:r>
              <a:rPr dirty="0" sz="700" spc="10">
                <a:latin typeface="Times New Roman"/>
                <a:cs typeface="Times New Roman"/>
              </a:rPr>
              <a:t>a reportable transaction 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sz="700" spc="5">
                <a:latin typeface="Times New Roman"/>
                <a:cs typeface="Times New Roman"/>
              </a:rPr>
              <a:t>is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sz="700" spc="5">
                <a:latin typeface="Times New Roman"/>
                <a:cs typeface="Times New Roman"/>
              </a:rPr>
              <a:t>ongoing,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sz="700" spc="5">
                <a:latin typeface="Times New Roman"/>
                <a:cs typeface="Times New Roman"/>
              </a:rPr>
              <a:t>the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sz="700" spc="5">
                <a:latin typeface="Times New Roman"/>
                <a:cs typeface="Times New Roman"/>
              </a:rPr>
              <a:t>fianacial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sz="700" spc="5">
                <a:latin typeface="Times New Roman"/>
                <a:cs typeface="Times New Roman"/>
              </a:rPr>
              <a:t>institution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sz="700" spc="5">
                <a:latin typeface="Times New Roman"/>
                <a:cs typeface="Times New Roman"/>
              </a:rPr>
              <a:t>shall</a:t>
            </a:r>
            <a:r>
              <a:rPr dirty="0" sz="700" spc="-30">
                <a:latin typeface="Times New Roman"/>
                <a:cs typeface="Times New Roman"/>
              </a:rPr>
              <a:t> </a:t>
            </a:r>
            <a:r>
              <a:rPr dirty="0" sz="700" spc="5">
                <a:latin typeface="Times New Roman"/>
                <a:cs typeface="Times New Roman"/>
              </a:rPr>
              <a:t>immediately</a:t>
            </a:r>
            <a:r>
              <a:rPr dirty="0" sz="700" spc="-35">
                <a:latin typeface="Times New Roman"/>
                <a:cs typeface="Times New Roman"/>
              </a:rPr>
              <a:t> </a:t>
            </a:r>
            <a:r>
              <a:rPr dirty="0" sz="700">
                <a:latin typeface="Times New Roman"/>
                <a:cs typeface="Times New Roman"/>
              </a:rPr>
              <a:t>notify, </a:t>
            </a:r>
            <a:r>
              <a:rPr dirty="0" sz="700" spc="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by </a:t>
            </a:r>
            <a:r>
              <a:rPr dirty="0" sz="700" spc="10">
                <a:latin typeface="Times New Roman"/>
                <a:cs typeface="Times New Roman"/>
              </a:rPr>
              <a:t>telephone, appropriate law enforcement and regulatory 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authorities in addition to filing a timely suspicious activity 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report.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458" y="2691048"/>
            <a:ext cx="873760" cy="137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General</a:t>
            </a:r>
            <a:r>
              <a:rPr dirty="0" sz="700" spc="8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Instructions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58" y="2915035"/>
            <a:ext cx="2225675" cy="1924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9525">
              <a:lnSpc>
                <a:spcPct val="104299"/>
              </a:lnSpc>
              <a:spcBef>
                <a:spcPts val="90"/>
              </a:spcBef>
            </a:pP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Who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Must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File.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Each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financial institution (other than a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casino,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instead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must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file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FinCEN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Form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103,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7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700"/>
              </a:lnSpc>
              <a:spcBef>
                <a:spcPts val="10"/>
              </a:spcBef>
            </a:pP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U.S.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Postal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Service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there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separate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rules)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must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file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FinCEN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Form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104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(CTR)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deposit,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withdrawal,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exchange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of currency, or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other payment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or transfer,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by,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through, or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the financial institution which involves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transaction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currency of more than $10,000.</a:t>
            </a:r>
            <a:r>
              <a:rPr dirty="0" sz="700" spc="2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Multiple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transactions must be treated as a single transaction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if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financial institution has knowledge that (1) they are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on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behalf of the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same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person, and (2) they result in either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currency received (Cash In) or currency disbursed (Cash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Out)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 financial institution totaling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more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than $10,000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during any one business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day.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 a bank, a business day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the day on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which transactions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are routinely posted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customers’ accounts,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as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normally 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communicated to 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depository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customers. </a:t>
            </a:r>
            <a:r>
              <a:rPr dirty="0" sz="700" spc="1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all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other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institutions,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business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day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calendar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day.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4926646"/>
            <a:ext cx="2223135" cy="6959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 indent="57785">
              <a:lnSpc>
                <a:spcPct val="104800"/>
              </a:lnSpc>
              <a:spcBef>
                <a:spcPts val="90"/>
              </a:spcBef>
            </a:pP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Generally,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financial institutions are defined as banks, other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types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depository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institutions,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brokers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or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dealers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securities,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money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transmitters, currency exchangers, check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cashers,</a:t>
            </a:r>
            <a:r>
              <a:rPr dirty="0" sz="7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issuers</a:t>
            </a:r>
            <a:r>
              <a:rPr dirty="0" sz="7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sellers</a:t>
            </a:r>
            <a:r>
              <a:rPr dirty="0" sz="7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money</a:t>
            </a:r>
            <a:r>
              <a:rPr dirty="0" sz="7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orders</a:t>
            </a:r>
            <a:r>
              <a:rPr dirty="0" sz="7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traveler’s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checks.  Should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you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have questions, see the definitions in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31</a:t>
            </a:r>
            <a:r>
              <a:rPr dirty="0" sz="7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CFR</a:t>
            </a:r>
            <a:r>
              <a:rPr dirty="0" sz="7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Chapter</a:t>
            </a:r>
            <a:r>
              <a:rPr dirty="0" sz="7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X.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5708377"/>
            <a:ext cx="2222500" cy="92011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04900"/>
              </a:lnSpc>
              <a:spcBef>
                <a:spcPts val="85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When and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Where </a:t>
            </a:r>
            <a:r>
              <a:rPr dirty="0" sz="700" spc="-20" b="1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File.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This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form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should be e-filed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through the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Bank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Secrecy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Act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E-filing System.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Go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http: //bsaefiling.fincen.treas.gov/index.jsp to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register.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This form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also available for download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 Financial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Crimes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Enforcement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Network’s</a:t>
            </a:r>
            <a:r>
              <a:rPr dirty="0" sz="70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Web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site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  <a:hlinkClick r:id="rId2"/>
              </a:rPr>
              <a:t>www.fincen.gov,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may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 ordered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calling the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IRS Forms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Distribution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Center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at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(800) 829-3676.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File this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CTR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by the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15th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calendar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day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after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day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transaction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the: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653" y="6714094"/>
            <a:ext cx="1503045" cy="47244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5700"/>
              </a:lnSpc>
              <a:spcBef>
                <a:spcPts val="80"/>
              </a:spcBef>
            </a:pP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Enterprise</a:t>
            </a:r>
            <a:r>
              <a:rPr dirty="0" sz="7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Computing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Center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-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Detroit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ATTN:</a:t>
            </a:r>
            <a:r>
              <a:rPr dirty="0" sz="700" spc="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CTR</a:t>
            </a:r>
            <a:endParaRPr sz="700">
              <a:latin typeface="Times New Roman"/>
              <a:cs typeface="Times New Roman"/>
            </a:endParaRPr>
          </a:p>
          <a:p>
            <a:pPr marL="12700" marR="558165">
              <a:lnSpc>
                <a:spcPct val="104299"/>
              </a:lnSpc>
            </a:pP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P.O.</a:t>
            </a:r>
            <a:r>
              <a:rPr dirty="0" sz="700" spc="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Box 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33604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Detroit,</a:t>
            </a:r>
            <a:r>
              <a:rPr dirty="0" sz="7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MI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48232-5604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7273321"/>
            <a:ext cx="2220595" cy="137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Keep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copy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five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years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date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filed.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7497309"/>
            <a:ext cx="2216785" cy="85534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4600"/>
              </a:lnSpc>
              <a:spcBef>
                <a:spcPts val="90"/>
              </a:spcBef>
            </a:pP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institution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may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apply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file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CTRs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electronically.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obtain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application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file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electronically,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contact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Bank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Secrecy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Act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E-filing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System.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Go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http:  //bsaefiling.fincen.treas.gov/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main.html</a:t>
            </a:r>
            <a:r>
              <a:rPr dirty="0" sz="7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register</a:t>
            </a:r>
            <a:r>
              <a:rPr dirty="0" sz="7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contact</a:t>
            </a:r>
            <a:r>
              <a:rPr dirty="0" sz="7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latin typeface="Times New Roman"/>
                <a:cs typeface="Times New Roman"/>
              </a:rPr>
              <a:t>BSA</a:t>
            </a:r>
            <a:r>
              <a:rPr dirty="0" sz="700" spc="10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E-Filing</a:t>
            </a:r>
            <a:r>
              <a:rPr dirty="0" sz="700" spc="10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Help </a:t>
            </a:r>
            <a:r>
              <a:rPr dirty="0" sz="700" spc="2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Desk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at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1-866-346-9478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(select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option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#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6)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or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via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email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700" spc="15">
                <a:latin typeface="Times New Roman"/>
                <a:cs typeface="Times New Roman"/>
              </a:rPr>
              <a:t>at</a:t>
            </a:r>
            <a:r>
              <a:rPr dirty="0" sz="700" spc="130">
                <a:latin typeface="Times New Roman"/>
                <a:cs typeface="Times New Roman"/>
              </a:rPr>
              <a:t> </a:t>
            </a:r>
            <a:r>
              <a:rPr dirty="0" u="sng" sz="700" spc="20">
                <a:solidFill>
                  <a:srgbClr val="2E3092"/>
                </a:solidFill>
                <a:uFill>
                  <a:solidFill>
                    <a:srgbClr val="2E3092"/>
                  </a:solidFill>
                </a:uFill>
                <a:latin typeface="Times New Roman"/>
                <a:cs typeface="Times New Roman"/>
                <a:hlinkClick r:id="rId3"/>
              </a:rPr>
              <a:t>BSAEFilingHelp@fincen.gov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470" y="8534181"/>
            <a:ext cx="2221230" cy="4724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4700"/>
              </a:lnSpc>
              <a:spcBef>
                <a:spcPts val="90"/>
              </a:spcBef>
            </a:pP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Identification Requirements.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All individuals (except a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employees</a:t>
            </a:r>
            <a:r>
              <a:rPr dirty="0" sz="7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armored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car</a:t>
            </a:r>
            <a:r>
              <a:rPr dirty="0" sz="7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services)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conducting</a:t>
            </a:r>
            <a:r>
              <a:rPr dirty="0" sz="7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reportable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transaction(s)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themselves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another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person,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must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identified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means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official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79279" y="453855"/>
            <a:ext cx="2223770" cy="10312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30"/>
              </a:spcBef>
            </a:pP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document(s).</a:t>
            </a:r>
            <a:r>
              <a:rPr dirty="0" sz="7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Acceptable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forms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identification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include</a:t>
            </a:r>
            <a:endParaRPr sz="7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35"/>
              </a:spcBef>
            </a:pP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driver’s </a:t>
            </a:r>
            <a:r>
              <a:rPr dirty="0" sz="700" spc="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license, </a:t>
            </a:r>
            <a:r>
              <a:rPr dirty="0" sz="7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military </a:t>
            </a:r>
            <a:r>
              <a:rPr dirty="0" sz="700" spc="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700" spc="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military/dependent</a:t>
            </a:r>
            <a:endParaRPr sz="700">
              <a:latin typeface="Times New Roman"/>
              <a:cs typeface="Times New Roman"/>
            </a:endParaRPr>
          </a:p>
          <a:p>
            <a:pPr algn="just" marL="12700" marR="9525">
              <a:lnSpc>
                <a:spcPct val="104299"/>
              </a:lnSpc>
              <a:spcBef>
                <a:spcPts val="10"/>
              </a:spcBef>
            </a:pP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identification cards, passport,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state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issued identification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card,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cedular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card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(foreign),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non-resident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alien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identification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cards,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other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identification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document</a:t>
            </a:r>
            <a:endParaRPr sz="700">
              <a:latin typeface="Times New Roman"/>
              <a:cs typeface="Times New Roman"/>
            </a:endParaRPr>
          </a:p>
          <a:p>
            <a:pPr algn="just" marL="12700" marR="10795">
              <a:lnSpc>
                <a:spcPct val="104700"/>
              </a:lnSpc>
              <a:spcBef>
                <a:spcPts val="10"/>
              </a:spcBef>
            </a:pP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 documents, which contain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name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 preferably address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 a photograph and are normally acceptable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financial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institutions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means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identification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cashing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checks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persons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other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than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established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customers.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79308" y="1570882"/>
            <a:ext cx="2220595" cy="1142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4700"/>
              </a:lnSpc>
              <a:spcBef>
                <a:spcPts val="90"/>
              </a:spcBef>
            </a:pP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Acceptable identification information obtained previously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 maintained in the financial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institution’s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records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may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used.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 example,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if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documents verifying an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individual’s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identity were examined and recorded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 signature card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when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 account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was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opened, the financial institution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may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rely on that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information.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completing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CTR, the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financial institution must indicate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 form the method,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type, and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number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 the identification. Statements such as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“known customer”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or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“signature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card on file” are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not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sufficient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form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completion.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79308" y="2800588"/>
            <a:ext cx="2218055" cy="4724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4700"/>
              </a:lnSpc>
              <a:spcBef>
                <a:spcPts val="90"/>
              </a:spcBef>
            </a:pP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Penalties.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Civil and criminal penalties are provided for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failure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file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information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filing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false or fraudulent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CTR.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See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31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U.S.C. 5321,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5322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5324.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79308" y="3359815"/>
            <a:ext cx="2218055" cy="2482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4299"/>
              </a:lnSpc>
              <a:spcBef>
                <a:spcPts val="90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purposes</a:t>
            </a:r>
            <a:r>
              <a:rPr dirty="0" sz="70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1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70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CTR,</a:t>
            </a:r>
            <a:r>
              <a:rPr dirty="0" sz="70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1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terms</a:t>
            </a:r>
            <a:r>
              <a:rPr dirty="0" sz="70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below</a:t>
            </a:r>
            <a:r>
              <a:rPr dirty="0" sz="70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r>
              <a:rPr dirty="0" sz="700" spc="1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-1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following</a:t>
            </a:r>
            <a:r>
              <a:rPr dirty="0" sz="700" spc="1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meanings: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79308" y="3684393"/>
            <a:ext cx="2217420" cy="3308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just" marL="12700" marR="5080">
              <a:lnSpc>
                <a:spcPct val="90700"/>
              </a:lnSpc>
              <a:spcBef>
                <a:spcPts val="204"/>
              </a:spcBef>
            </a:pP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Currency.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coin and paper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money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 the United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States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 any other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country,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which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circulated and customarily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accepted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money.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79308" y="4089814"/>
            <a:ext cx="2218055" cy="3486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 marR="5080">
              <a:lnSpc>
                <a:spcPct val="99300"/>
              </a:lnSpc>
              <a:spcBef>
                <a:spcPts val="135"/>
              </a:spcBef>
            </a:pP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Person.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An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individual, corporation, partnership, trust or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estate, joint stock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company,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association, syndicate, joint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venture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other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unincorporated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organization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group.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79308" y="4525643"/>
            <a:ext cx="1854835" cy="137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Organization. 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Entity</a:t>
            </a:r>
            <a:r>
              <a:rPr dirty="0" sz="7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other</a:t>
            </a:r>
            <a:r>
              <a:rPr dirty="0" sz="7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than</a:t>
            </a:r>
            <a:r>
              <a:rPr dirty="0" sz="7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individual.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79308" y="4748147"/>
            <a:ext cx="2217420" cy="58483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05000"/>
              </a:lnSpc>
              <a:spcBef>
                <a:spcPts val="85"/>
              </a:spcBef>
            </a:pP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Transaction</a:t>
            </a:r>
            <a:r>
              <a:rPr dirty="0" sz="70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00" spc="-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Currency.</a:t>
            </a:r>
            <a:r>
              <a:rPr dirty="0" sz="700" spc="9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physical</a:t>
            </a:r>
            <a:r>
              <a:rPr dirty="0" sz="70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transfer</a:t>
            </a:r>
            <a:r>
              <a:rPr dirty="0" sz="70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currency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dirty="0" sz="7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person</a:t>
            </a:r>
            <a:r>
              <a:rPr dirty="0" sz="7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another.</a:t>
            </a:r>
            <a:r>
              <a:rPr dirty="0" sz="700" spc="1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7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does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dirty="0" sz="7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include</a:t>
            </a:r>
            <a:r>
              <a:rPr dirty="0" sz="70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transfer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funds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means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bank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check,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bank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draft,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wire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transfer</a:t>
            </a:r>
            <a:r>
              <a:rPr dirty="0" sz="70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or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other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written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order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does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involve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physical</a:t>
            </a:r>
            <a:r>
              <a:rPr dirty="0" sz="70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transfer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currency.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79308" y="5415567"/>
            <a:ext cx="2218690" cy="5670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ct val="100699"/>
              </a:lnSpc>
              <a:spcBef>
                <a:spcPts val="125"/>
              </a:spcBef>
            </a:pP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Negotiable Instruments.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All checks and drafts (including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business, personal, bank, cashier’s and third-party),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money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orders,</a:t>
            </a:r>
            <a:r>
              <a:rPr dirty="0" sz="7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promissory</a:t>
            </a:r>
            <a:r>
              <a:rPr dirty="0" sz="7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notes.</a:t>
            </a:r>
            <a:r>
              <a:rPr dirty="0" sz="7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purposes</a:t>
            </a:r>
            <a:r>
              <a:rPr dirty="0" sz="7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700" spc="10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CTR,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all traveler’s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checks shall also be considered negotiable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instruments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whether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they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bearer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form.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79308" y="6066483"/>
            <a:ext cx="2218690" cy="6794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5080">
              <a:lnSpc>
                <a:spcPct val="101699"/>
              </a:lnSpc>
              <a:spcBef>
                <a:spcPts val="114"/>
              </a:spcBef>
            </a:pP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Foreign exchange rate. </a:t>
            </a:r>
            <a:r>
              <a:rPr dirty="0" sz="700" spc="10">
                <a:latin typeface="Times New Roman"/>
                <a:cs typeface="Times New Roman"/>
              </a:rPr>
              <a:t>If </a:t>
            </a:r>
            <a:r>
              <a:rPr dirty="0" sz="700" spc="15">
                <a:latin typeface="Times New Roman"/>
                <a:cs typeface="Times New Roman"/>
              </a:rPr>
              <a:t>foreign currency </a:t>
            </a:r>
            <a:r>
              <a:rPr dirty="0" sz="700" spc="10">
                <a:latin typeface="Times New Roman"/>
                <a:cs typeface="Times New Roman"/>
              </a:rPr>
              <a:t>is a </a:t>
            </a:r>
            <a:r>
              <a:rPr dirty="0" sz="700" spc="15">
                <a:latin typeface="Times New Roman"/>
                <a:cs typeface="Times New Roman"/>
              </a:rPr>
              <a:t>part of </a:t>
            </a:r>
            <a:r>
              <a:rPr dirty="0" sz="700" spc="10">
                <a:latin typeface="Times New Roman"/>
                <a:cs typeface="Times New Roman"/>
              </a:rPr>
              <a:t>a 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sz="700" spc="25">
                <a:latin typeface="Times New Roman"/>
                <a:cs typeface="Times New Roman"/>
              </a:rPr>
              <a:t>currency transaction </a:t>
            </a:r>
            <a:r>
              <a:rPr dirty="0" sz="700" spc="20">
                <a:latin typeface="Times New Roman"/>
                <a:cs typeface="Times New Roman"/>
              </a:rPr>
              <a:t>that </a:t>
            </a:r>
            <a:r>
              <a:rPr dirty="0" sz="700" spc="25">
                <a:latin typeface="Times New Roman"/>
                <a:cs typeface="Times New Roman"/>
              </a:rPr>
              <a:t>requires </a:t>
            </a:r>
            <a:r>
              <a:rPr dirty="0" sz="700" spc="20">
                <a:latin typeface="Times New Roman"/>
                <a:cs typeface="Times New Roman"/>
              </a:rPr>
              <a:t>the </a:t>
            </a:r>
            <a:r>
              <a:rPr dirty="0" sz="700" spc="25">
                <a:latin typeface="Times New Roman"/>
                <a:cs typeface="Times New Roman"/>
              </a:rPr>
              <a:t>completion </a:t>
            </a:r>
            <a:r>
              <a:rPr dirty="0" sz="700" spc="20">
                <a:latin typeface="Times New Roman"/>
                <a:cs typeface="Times New Roman"/>
              </a:rPr>
              <a:t>of </a:t>
            </a:r>
            <a:r>
              <a:rPr dirty="0" sz="700" spc="10">
                <a:latin typeface="Times New Roman"/>
                <a:cs typeface="Times New Roman"/>
              </a:rPr>
              <a:t>a 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Times New Roman"/>
                <a:cs typeface="Times New Roman"/>
              </a:rPr>
              <a:t>CTR, </a:t>
            </a:r>
            <a:r>
              <a:rPr dirty="0" sz="700" spc="15">
                <a:latin typeface="Times New Roman"/>
                <a:cs typeface="Times New Roman"/>
              </a:rPr>
              <a:t>use the exchange rate </a:t>
            </a:r>
            <a:r>
              <a:rPr dirty="0" sz="700" spc="10">
                <a:latin typeface="Times New Roman"/>
                <a:cs typeface="Times New Roman"/>
              </a:rPr>
              <a:t>in </a:t>
            </a:r>
            <a:r>
              <a:rPr dirty="0" sz="700" spc="15">
                <a:latin typeface="Times New Roman"/>
                <a:cs typeface="Times New Roman"/>
              </a:rPr>
              <a:t>effect for the business day </a:t>
            </a:r>
            <a:r>
              <a:rPr dirty="0" sz="700" spc="2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of</a:t>
            </a:r>
            <a:r>
              <a:rPr dirty="0" sz="700" spc="6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the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transaction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to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compute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the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amount,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in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Times New Roman"/>
                <a:cs typeface="Times New Roman"/>
              </a:rPr>
              <a:t>US</a:t>
            </a:r>
            <a:r>
              <a:rPr dirty="0" sz="700" spc="6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dollars, </a:t>
            </a:r>
            <a:r>
              <a:rPr dirty="0" sz="700" spc="2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to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Times New Roman"/>
                <a:cs typeface="Times New Roman"/>
              </a:rPr>
              <a:t>enter</a:t>
            </a:r>
            <a:r>
              <a:rPr dirty="0" sz="700" spc="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in</a:t>
            </a:r>
            <a:r>
              <a:rPr dirty="0" sz="700" spc="5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Times New Roman"/>
                <a:cs typeface="Times New Roman"/>
              </a:rPr>
              <a:t>item</a:t>
            </a:r>
            <a:r>
              <a:rPr dirty="0" sz="700" spc="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26/27.</a:t>
            </a:r>
            <a:r>
              <a:rPr dirty="0" sz="700" spc="5"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source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exchange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rate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that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0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determined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dirty="0" sz="70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reporting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institution.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79237" y="6831527"/>
            <a:ext cx="2221230" cy="9112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30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Specific</a:t>
            </a:r>
            <a:r>
              <a:rPr dirty="0" sz="700" spc="9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Instructions</a:t>
            </a:r>
            <a:endParaRPr sz="7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3600"/>
              </a:lnSpc>
              <a:spcBef>
                <a:spcPts val="5"/>
              </a:spcBef>
            </a:pP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Because of the limited space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 front and back of the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CTR,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it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may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 necessary to submit additional information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attached sheets. Submit this additional information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plain paper attached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CTR.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Be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sure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put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individual’s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entity’s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name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identifying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number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(items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2,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3,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4,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6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CTR)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additional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sheets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so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that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becomes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separated,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associated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79237" y="7828603"/>
            <a:ext cx="2160270" cy="5759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105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Item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1a.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Amends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Prior Report.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If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this</a:t>
            </a:r>
            <a:r>
              <a:rPr dirty="0" sz="700" spc="15">
                <a:latin typeface="Times New Roman"/>
                <a:cs typeface="Times New Roman"/>
              </a:rPr>
              <a:t> </a:t>
            </a:r>
            <a:r>
              <a:rPr dirty="0" sz="700" spc="20">
                <a:latin typeface="Times New Roman"/>
                <a:cs typeface="Times New Roman"/>
              </a:rPr>
              <a:t>CTR </a:t>
            </a:r>
            <a:r>
              <a:rPr dirty="0" sz="700" spc="10">
                <a:latin typeface="Times New Roman"/>
                <a:cs typeface="Times New Roman"/>
              </a:rPr>
              <a:t>is</a:t>
            </a:r>
            <a:r>
              <a:rPr dirty="0" sz="700" spc="15">
                <a:latin typeface="Times New Roman"/>
                <a:cs typeface="Times New Roman"/>
              </a:rPr>
              <a:t> being </a:t>
            </a:r>
            <a:r>
              <a:rPr dirty="0" sz="700" spc="-16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filed</a:t>
            </a:r>
            <a:r>
              <a:rPr dirty="0" sz="700" spc="5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because</a:t>
            </a:r>
            <a:r>
              <a:rPr dirty="0" sz="700" spc="50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it</a:t>
            </a:r>
            <a:r>
              <a:rPr dirty="0" sz="700" spc="5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amends</a:t>
            </a:r>
            <a:r>
              <a:rPr dirty="0" sz="700" spc="55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a</a:t>
            </a:r>
            <a:r>
              <a:rPr dirty="0" sz="700" spc="5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report</a:t>
            </a:r>
            <a:r>
              <a:rPr dirty="0" sz="700" spc="5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filed</a:t>
            </a:r>
            <a:r>
              <a:rPr dirty="0" sz="700" spc="50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previously,</a:t>
            </a:r>
            <a:r>
              <a:rPr dirty="0" sz="700" spc="5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check </a:t>
            </a:r>
            <a:r>
              <a:rPr dirty="0" sz="700" spc="2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Item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1a.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Complete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the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form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in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its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entirety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(Part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I,</a:t>
            </a:r>
            <a:r>
              <a:rPr dirty="0" sz="700" spc="80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II, </a:t>
            </a:r>
            <a:r>
              <a:rPr dirty="0" sz="700" spc="15">
                <a:latin typeface="Times New Roman"/>
                <a:cs typeface="Times New Roman"/>
              </a:rPr>
              <a:t> and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sz="700" spc="10">
                <a:latin typeface="Times New Roman"/>
                <a:cs typeface="Times New Roman"/>
              </a:rPr>
              <a:t>III)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and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include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the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amended</a:t>
            </a:r>
            <a:r>
              <a:rPr dirty="0" sz="700" spc="75">
                <a:latin typeface="Times New Roman"/>
                <a:cs typeface="Times New Roman"/>
              </a:rPr>
              <a:t> </a:t>
            </a:r>
            <a:r>
              <a:rPr dirty="0" sz="700" spc="15">
                <a:latin typeface="Times New Roman"/>
                <a:cs typeface="Times New Roman"/>
              </a:rPr>
              <a:t>information.</a:t>
            </a:r>
            <a:r>
              <a:rPr dirty="0" sz="700" spc="70"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Do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not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attach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copy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original.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79313" y="8490019"/>
            <a:ext cx="2216150" cy="58483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85"/>
              </a:spcBef>
            </a:pP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Multiple</a:t>
            </a:r>
            <a:r>
              <a:rPr dirty="0" sz="700" spc="7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Persons.</a:t>
            </a:r>
            <a:r>
              <a:rPr dirty="0" sz="700" spc="1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7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transaction</a:t>
            </a:r>
            <a:r>
              <a:rPr dirty="0" sz="7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being</a:t>
            </a:r>
            <a:r>
              <a:rPr dirty="0" sz="7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conducted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more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than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person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behalf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more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than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one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person,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check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1b.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Enter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information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Part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one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persons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provide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information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other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persons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00" spc="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back</a:t>
            </a:r>
            <a:r>
              <a:rPr dirty="0" sz="700" spc="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79207" y="9160498"/>
            <a:ext cx="2217420" cy="36258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5700"/>
              </a:lnSpc>
              <a:spcBef>
                <a:spcPts val="80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00" spc="-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1c.</a:t>
            </a:r>
            <a:r>
              <a:rPr dirty="0" sz="700" spc="-3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Multiple</a:t>
            </a:r>
            <a:r>
              <a:rPr dirty="0" sz="700" spc="-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Transactions.</a:t>
            </a:r>
            <a:r>
              <a:rPr dirty="0" sz="700" spc="1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institution </a:t>
            </a:r>
            <a:r>
              <a:rPr dirty="0" sz="700" spc="-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has knowledge that there are multiple transactions, check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1c.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10988" y="472439"/>
            <a:ext cx="1911350" cy="138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30" b="1">
                <a:solidFill>
                  <a:srgbClr val="231F20"/>
                </a:solidFill>
                <a:latin typeface="Times New Roman"/>
                <a:cs typeface="Times New Roman"/>
              </a:rPr>
              <a:t>PART</a:t>
            </a:r>
            <a:r>
              <a:rPr dirty="0" sz="750" spc="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dirty="0" sz="750" spc="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-</a:t>
            </a:r>
            <a:r>
              <a:rPr dirty="0" sz="750" spc="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Person(s)</a:t>
            </a:r>
            <a:r>
              <a:rPr dirty="0" sz="750" spc="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Involved</a:t>
            </a:r>
            <a:r>
              <a:rPr dirty="0" sz="750" spc="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Transaction(s)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10988" y="697991"/>
            <a:ext cx="2219960" cy="1269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98900"/>
              </a:lnSpc>
              <a:spcBef>
                <a:spcPts val="100"/>
              </a:spcBef>
            </a:pP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Section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 b="1">
                <a:solidFill>
                  <a:srgbClr val="231F20"/>
                </a:solidFill>
                <a:latin typeface="Times New Roman"/>
                <a:cs typeface="Times New Roman"/>
              </a:rPr>
              <a:t>mus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completed.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individual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conducts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transaction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on his own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behalf,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complete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Section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leave Section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“B” BLANK.</a:t>
            </a:r>
            <a:r>
              <a:rPr dirty="0" sz="750" spc="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 an individual conducts a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transaction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on his own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behalf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and on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behalf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another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person(s),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complete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Section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“A”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person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leave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Section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“B” 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BLANK.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If an 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individual conducts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transactio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dirty="0" sz="75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dirty="0" sz="75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behal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dirty="0" sz="75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dirty="0" sz="75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anothe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5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person(s)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50" spc="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complet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Section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“B” for the individual conducting the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transaction, and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complete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Section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“A”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person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whose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behalf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transaction is conducted of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whom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 financial institution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knowledge.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10988" y="2054311"/>
            <a:ext cx="2217420" cy="2514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ts val="890"/>
              </a:lnSpc>
              <a:spcBef>
                <a:spcPts val="125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Section</a:t>
            </a:r>
            <a:r>
              <a:rPr dirty="0" sz="750" spc="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A.</a:t>
            </a:r>
            <a:r>
              <a:rPr dirty="0" sz="750" spc="8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Person(s)</a:t>
            </a:r>
            <a:r>
              <a:rPr dirty="0" sz="750" spc="9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50" spc="7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Whose</a:t>
            </a:r>
            <a:r>
              <a:rPr dirty="0" sz="750" spc="8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Behalf</a:t>
            </a:r>
            <a:r>
              <a:rPr dirty="0" sz="750" spc="7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Transaction(s) </a:t>
            </a:r>
            <a:r>
              <a:rPr dirty="0" sz="750" spc="-17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6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Conducted.</a:t>
            </a:r>
            <a:r>
              <a:rPr dirty="0" sz="750" spc="1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See</a:t>
            </a:r>
            <a:r>
              <a:rPr dirty="0" sz="750" spc="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instructions</a:t>
            </a:r>
            <a:r>
              <a:rPr dirty="0" sz="75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above.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10988" y="2392639"/>
            <a:ext cx="2219325" cy="816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989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Items 2, 3,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4. Individual/Organization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Name.</a:t>
            </a:r>
            <a:r>
              <a:rPr dirty="0" sz="750" spc="3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If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person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whose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behalf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transaction(s)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conducted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is an individual, put his/her last name in Item 2, first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name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 Item 3, and middle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initial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 Item 4.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 there is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no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middle initial, leave item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4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BLANK.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If the transaction is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conducted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on behalf of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entity,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enter the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name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in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Item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leave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3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4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BLANK.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10988" y="3297854"/>
            <a:ext cx="2221230" cy="5892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ts val="890"/>
              </a:lnSpc>
              <a:spcBef>
                <a:spcPts val="125"/>
              </a:spcBef>
            </a:pPr>
            <a:r>
              <a:rPr dirty="0" sz="750" spc="10" b="1">
                <a:solidFill>
                  <a:srgbClr val="231F20"/>
                </a:solidFill>
                <a:latin typeface="Times New Roman"/>
                <a:cs typeface="Times New Roman"/>
              </a:rPr>
              <a:t>Item 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5. </a:t>
            </a:r>
            <a:r>
              <a:rPr dirty="0" sz="750" spc="10" b="1">
                <a:solidFill>
                  <a:srgbClr val="231F20"/>
                </a:solidFill>
                <a:latin typeface="Times New Roman"/>
                <a:cs typeface="Times New Roman"/>
              </a:rPr>
              <a:t>Doing Business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As </a:t>
            </a:r>
            <a:r>
              <a:rPr dirty="0" sz="750" spc="10" b="1">
                <a:solidFill>
                  <a:srgbClr val="231F20"/>
                </a:solidFill>
                <a:latin typeface="Times New Roman"/>
                <a:cs typeface="Times New Roman"/>
              </a:rPr>
              <a:t>(DBA).</a:t>
            </a:r>
            <a:r>
              <a:rPr dirty="0" sz="75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If the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financial 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institution has knowledge of a separate “doing business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as”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name, enter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it in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Item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5.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example,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if 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Smith 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Enterprise is doing business as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MJ’s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Pizza, enter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“MJ’s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Pizza”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1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5.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10988" y="3976014"/>
            <a:ext cx="2217420" cy="47688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5080">
              <a:lnSpc>
                <a:spcPts val="890"/>
              </a:lnSpc>
              <a:spcBef>
                <a:spcPts val="125"/>
              </a:spcBef>
            </a:pP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Item 6. SSN or EIN.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Enter the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Social Security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Number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(SSN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Individua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dirty="0" sz="750" spc="-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axpaye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Identificatio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Numbe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(ITIN) 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or Employer Identification Number (EIN) of the person or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entity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identified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2.</a:t>
            </a:r>
            <a:r>
              <a:rPr dirty="0" sz="75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none,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leave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blank.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10988" y="4541397"/>
            <a:ext cx="2223770" cy="14947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 marR="10795">
              <a:lnSpc>
                <a:spcPts val="890"/>
              </a:lnSpc>
              <a:spcBef>
                <a:spcPts val="125"/>
              </a:spcBef>
            </a:pP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Items 7, 9, 10, </a:t>
            </a:r>
            <a:r>
              <a:rPr dirty="0" sz="750" spc="-25" b="1">
                <a:solidFill>
                  <a:srgbClr val="231F20"/>
                </a:solidFill>
                <a:latin typeface="Times New Roman"/>
                <a:cs typeface="Times New Roman"/>
              </a:rPr>
              <a:t>11,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and 12. Address.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Enter the permanent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address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including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ZIP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Code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person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identified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endParaRPr sz="750">
              <a:latin typeface="Times New Roman"/>
              <a:cs typeface="Times New Roman"/>
            </a:endParaRPr>
          </a:p>
          <a:p>
            <a:pPr algn="just" marL="12700">
              <a:lnSpc>
                <a:spcPts val="850"/>
              </a:lnSpc>
            </a:pP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Us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th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U.S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Posta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Service</a:t>
            </a:r>
            <a:r>
              <a:rPr dirty="0" sz="750" spc="-55">
                <a:solidFill>
                  <a:srgbClr val="231F20"/>
                </a:solidFill>
                <a:latin typeface="Times New Roman"/>
                <a:cs typeface="Times New Roman"/>
              </a:rPr>
              <a:t>’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tw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lette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stat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abbreviation</a:t>
            </a:r>
            <a:endParaRPr sz="7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9000"/>
              </a:lnSpc>
              <a:spcBef>
                <a:spcPts val="5"/>
              </a:spcBef>
            </a:pP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code.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P.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O.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Box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should not be used by itself, and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may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only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there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street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address.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95">
                <a:solidFill>
                  <a:srgbClr val="231F20"/>
                </a:solidFill>
                <a:latin typeface="Times New Roman"/>
                <a:cs typeface="Times New Roman"/>
              </a:rPr>
              <a:t>P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is 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used, the name of the apartment or suite number, road or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route</a:t>
            </a:r>
            <a:r>
              <a:rPr dirty="0" sz="75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number</a:t>
            </a:r>
            <a:r>
              <a:rPr dirty="0" sz="75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where</a:t>
            </a:r>
            <a:r>
              <a:rPr dirty="0" sz="75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person</a:t>
            </a:r>
            <a:r>
              <a:rPr dirty="0" sz="75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resides</a:t>
            </a:r>
            <a:r>
              <a:rPr dirty="0" sz="75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must</a:t>
            </a:r>
            <a:r>
              <a:rPr dirty="0" sz="75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also</a:t>
            </a:r>
            <a:r>
              <a:rPr dirty="0" sz="75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50" spc="-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provided.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address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outside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U.S.,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provide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street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address, 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city,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province or state, postal code (if known), and the two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letter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country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code.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country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code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list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go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4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  <a:hlinkClick r:id="rId4"/>
              </a:rPr>
              <a:t>www.fincen.gov/reg_bsaforms.html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or telephone 800-949-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2732 and select option number 5. If U.S., leave item 12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blank.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110988" y="6123269"/>
            <a:ext cx="2218055" cy="703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989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Item 8. Date of Birth.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Enter the date of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birth.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Eight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numerals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must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be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inserted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each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date. The first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two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will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reflect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month,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second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day,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last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four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year.</a:t>
            </a:r>
            <a:r>
              <a:rPr dirty="0" sz="75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zero</a:t>
            </a:r>
            <a:r>
              <a:rPr dirty="0" sz="75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(0)</a:t>
            </a:r>
            <a:r>
              <a:rPr dirty="0" sz="75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should</a:t>
            </a:r>
            <a:r>
              <a:rPr dirty="0" sz="75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precede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dirty="0" sz="75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single</a:t>
            </a:r>
            <a:r>
              <a:rPr dirty="0" sz="75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digit</a:t>
            </a:r>
            <a:r>
              <a:rPr dirty="0" sz="750" spc="-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number.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For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example, if an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individual’s birth date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April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3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1948,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8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should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read</a:t>
            </a:r>
            <a:r>
              <a:rPr dirty="0" sz="75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04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03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1948.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10965" y="6913117"/>
            <a:ext cx="2218055" cy="936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996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-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13.</a:t>
            </a:r>
            <a:r>
              <a:rPr dirty="0" sz="750" spc="-3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Occupation,</a:t>
            </a:r>
            <a:r>
              <a:rPr dirty="0" sz="750" spc="-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profession,</a:t>
            </a:r>
            <a:r>
              <a:rPr dirty="0" sz="750" spc="-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50" spc="-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business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known,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identify the occupation, profession or business that best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describes the individual or entity in Part I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dirty="0" sz="750" spc="-10" i="1">
                <a:solidFill>
                  <a:srgbClr val="231F20"/>
                </a:solidFill>
                <a:latin typeface="Times New Roman"/>
                <a:cs typeface="Times New Roman"/>
              </a:rPr>
              <a:t>e.g.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, attorney,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car dealer, carpenter, doctor, farmer, plumber, truck driver,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etc.).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Do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not use nondescript terms such as businessman,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merchant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stor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owne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(unles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store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’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nam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provided)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5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or 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self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employed.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unemployed,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retired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enter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regular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former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occupation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known.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10965" y="7939992"/>
            <a:ext cx="2219960" cy="1269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989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Item 14. If an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Individual,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Describe Method Used </a:t>
            </a:r>
            <a:r>
              <a:rPr dirty="0" sz="750" spc="-40" b="1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50" spc="-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90" b="1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erif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y</a:t>
            </a:r>
            <a:r>
              <a:rPr dirty="0" sz="75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Identit</a:t>
            </a:r>
            <a:r>
              <a:rPr dirty="0" sz="750" spc="-60" b="1">
                <a:solidFill>
                  <a:srgbClr val="231F20"/>
                </a:solidFill>
                <a:latin typeface="Times New Roman"/>
                <a:cs typeface="Times New Roman"/>
              </a:rPr>
              <a:t>y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8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individua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conduct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th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transaction(s) 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on his/her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own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behalf, his/her identity must be verified by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examination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of an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acceptable document (see </a:t>
            </a:r>
            <a:r>
              <a:rPr dirty="0" sz="750" spc="10" b="1">
                <a:solidFill>
                  <a:srgbClr val="231F20"/>
                </a:solidFill>
                <a:latin typeface="Times New Roman"/>
                <a:cs typeface="Times New Roman"/>
              </a:rPr>
              <a:t>General </a:t>
            </a:r>
            <a:r>
              <a:rPr dirty="0" sz="75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Instructions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).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example,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check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6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driver’s</a:t>
            </a:r>
            <a:r>
              <a:rPr dirty="0" sz="750" spc="-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license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verify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individual’s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identity,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enter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state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that issued the license and the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number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 items </a:t>
            </a:r>
            <a:r>
              <a:rPr dirty="0" sz="750" spc="-5" b="1" i="1">
                <a:solidFill>
                  <a:srgbClr val="231F20"/>
                </a:solidFill>
                <a:latin typeface="TimesNewRomanPS-BoldItalicMT"/>
                <a:cs typeface="TimesNewRomanPS-BoldItalicMT"/>
              </a:rPr>
              <a:t>e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 transaction is conducted by an individual on behalf of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another individual not present, or on behalf of an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entity,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check box “14d” “Other” and enter “NA”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on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line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provided.</a:t>
            </a:r>
            <a:endParaRPr sz="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68" y="316483"/>
            <a:ext cx="107442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FinCEN</a:t>
            </a:r>
            <a:r>
              <a:rPr dirty="0" sz="6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Form</a:t>
            </a:r>
            <a:r>
              <a:rPr dirty="0" sz="6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104</a:t>
            </a:r>
            <a:r>
              <a:rPr dirty="0" sz="600" spc="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(Eff.</a:t>
            </a:r>
            <a:r>
              <a:rPr dirty="0" sz="6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imes New Roman"/>
                <a:cs typeface="Times New Roman"/>
              </a:rPr>
              <a:t>03-2011)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20559" y="308862"/>
            <a:ext cx="2540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Pag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600" spc="-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b="1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454151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 h="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219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26719"/>
            <a:ext cx="2264410" cy="8216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1115">
              <a:lnSpc>
                <a:spcPct val="99100"/>
              </a:lnSpc>
              <a:spcBef>
                <a:spcPts val="95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Section</a:t>
            </a:r>
            <a:r>
              <a:rPr dirty="0" sz="750" spc="17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B.</a:t>
            </a:r>
            <a:r>
              <a:rPr dirty="0" sz="750" spc="18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Individual(s)</a:t>
            </a:r>
            <a:r>
              <a:rPr dirty="0" sz="750" spc="18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Conducting</a:t>
            </a:r>
            <a:r>
              <a:rPr dirty="0" sz="750" spc="18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Transaction(s)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(if</a:t>
            </a:r>
            <a:r>
              <a:rPr dirty="0" sz="75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other</a:t>
            </a:r>
            <a:r>
              <a:rPr dirty="0" sz="75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than</a:t>
            </a:r>
            <a:r>
              <a:rPr dirty="0" sz="75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above).</a:t>
            </a:r>
            <a:r>
              <a:rPr dirty="0" sz="750" spc="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institutions should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enter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as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much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information as is available.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 However, there may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instances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15-25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left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BLANK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endParaRPr sz="7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incomplete.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15-25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left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BLANK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incomplete, </a:t>
            </a:r>
            <a:r>
              <a:rPr dirty="0" sz="75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check one or more of the boxes provided to indicate the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reasons.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1336800"/>
            <a:ext cx="2261870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Example: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 there are multiple transactions that, if only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when aggregated, the financial institution has knowledge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th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transaction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excee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th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reportin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g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threshold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therefore,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did not identify the transactor(s), check 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dirty="0" sz="750" spc="-20" b="1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 Multiple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Transactions.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2022600"/>
            <a:ext cx="222948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5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15,</a:t>
            </a:r>
            <a:r>
              <a:rPr dirty="0" sz="75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16,</a:t>
            </a:r>
            <a:r>
              <a:rPr dirty="0" sz="750" spc="1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17.</a:t>
            </a:r>
            <a:r>
              <a:rPr dirty="0" sz="750" spc="1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Individual’s</a:t>
            </a:r>
            <a:r>
              <a:rPr dirty="0" sz="75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Name.</a:t>
            </a:r>
            <a:r>
              <a:rPr dirty="0" sz="750" spc="1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Complete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these items if an individual conducts a transaction(s) on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behalf of another person.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 example, if John Doe, an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employee of XY Grocery Store, makes a deposit to the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store’s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account, XY Grocery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Store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should be identified in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Section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 John Doe should be identified in section B.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2822700"/>
            <a:ext cx="223202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18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50" spc="-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20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50" spc="-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21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50" spc="-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22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50" spc="-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dirty="0" sz="750" spc="-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23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-10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Add</a:t>
            </a:r>
            <a:r>
              <a:rPr dirty="0" sz="750" spc="-30" b="1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ess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Ente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permanent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street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address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including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ZIP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Code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individual.</a:t>
            </a:r>
            <a:r>
              <a:rPr dirty="0" sz="750" spc="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(See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3165600"/>
            <a:ext cx="144145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code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U.S.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(Reference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12).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3394200"/>
            <a:ext cx="225615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Ite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dirty="0" sz="75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19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SSN/ITIN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7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th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individua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ha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Socia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l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Security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Numbe</a:t>
            </a:r>
            <a:r>
              <a:rPr dirty="0" sz="750" spc="-4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, or Individual 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axpayer Indentifcation Number</a:t>
            </a:r>
            <a:r>
              <a:rPr dirty="0" sz="75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3737100"/>
            <a:ext cx="76771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ITIN,</a:t>
            </a:r>
            <a:r>
              <a:rPr dirty="0" sz="75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enter</a:t>
            </a:r>
            <a:r>
              <a:rPr dirty="0" sz="75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NONE.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3965700"/>
            <a:ext cx="21971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8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24.</a:t>
            </a:r>
            <a:r>
              <a:rPr dirty="0" sz="750" spc="8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Date</a:t>
            </a:r>
            <a:r>
              <a:rPr dirty="0" sz="750" spc="8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50" spc="8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Birth.</a:t>
            </a:r>
            <a:r>
              <a:rPr dirty="0" sz="750" spc="17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Enter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individual’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date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birth.</a:t>
            </a:r>
            <a:r>
              <a:rPr dirty="0" sz="750" spc="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(See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 instructions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 Item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8.)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4308600"/>
            <a:ext cx="222059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9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25.</a:t>
            </a:r>
            <a:r>
              <a:rPr dirty="0" sz="750" spc="9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10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50" spc="9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Individual,</a:t>
            </a:r>
            <a:r>
              <a:rPr dirty="0" sz="750" spc="9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Describe</a:t>
            </a:r>
            <a:r>
              <a:rPr dirty="0" sz="750" spc="10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Method</a:t>
            </a:r>
            <a:r>
              <a:rPr dirty="0" sz="750" spc="9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dirty="0" sz="750" spc="8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35" b="1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50" spc="-17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 b="1">
                <a:solidFill>
                  <a:srgbClr val="231F20"/>
                </a:solidFill>
                <a:latin typeface="Times New Roman"/>
                <a:cs typeface="Times New Roman"/>
              </a:rPr>
              <a:t>Verify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Identity.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Enter the method used to identify the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individual’s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identity. (See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General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Instructions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instructions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 Item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14.)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4880100"/>
            <a:ext cx="2223770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-25" b="1">
                <a:solidFill>
                  <a:srgbClr val="231F20"/>
                </a:solidFill>
                <a:latin typeface="Times New Roman"/>
                <a:cs typeface="Times New Roman"/>
              </a:rPr>
              <a:t>PART</a:t>
            </a:r>
            <a:r>
              <a:rPr dirty="0" sz="750" spc="-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II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-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Amount and </a:t>
            </a:r>
            <a:r>
              <a:rPr dirty="0" sz="750" spc="-15" b="1">
                <a:solidFill>
                  <a:srgbClr val="231F20"/>
                </a:solidFill>
                <a:latin typeface="Times New Roman"/>
                <a:cs typeface="Times New Roman"/>
              </a:rPr>
              <a:t>Type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Transaction(s)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Complete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Part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II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identify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type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transaction(s)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amount(s) involved.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5337300"/>
            <a:ext cx="2281555" cy="82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 26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27.</a:t>
            </a:r>
            <a:r>
              <a:rPr dirty="0" sz="750" spc="-15" b="1">
                <a:solidFill>
                  <a:srgbClr val="231F20"/>
                </a:solidFill>
                <a:latin typeface="Times New Roman"/>
                <a:cs typeface="Times New Roman"/>
              </a:rPr>
              <a:t> Total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In/Total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Out.</a:t>
            </a:r>
            <a:r>
              <a:rPr dirty="0" sz="750" spc="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 the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spaces provided, enter the total amount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currency received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(Total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 In) or total currency disbursed (T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otal Cash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Out)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institution.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foreign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exchanged,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use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U.S.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dollar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equivalent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day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5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transaction (See “Foreign exchange rates”), and complete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26a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or 27a,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whichever is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appropriate.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6251700"/>
            <a:ext cx="2254885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 less than a full dollar amount is involved, increase that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figure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to the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next highest </a:t>
            </a:r>
            <a:r>
              <a:rPr dirty="0" sz="750" spc="-40">
                <a:solidFill>
                  <a:srgbClr val="231F20"/>
                </a:solidFill>
                <a:latin typeface="Times New Roman"/>
                <a:cs typeface="Times New Roman"/>
              </a:rPr>
              <a:t>dolla.r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example,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if the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currency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totals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$20,000.05,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show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total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$20,001.00.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500" y="6708900"/>
            <a:ext cx="226949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Items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26a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27a. Foreign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cash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in/Foreign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cash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out.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foreign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exchanged,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enter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amount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foreign </a:t>
            </a:r>
            <a:r>
              <a:rPr dirty="0" sz="75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 (Do not convert to U.S. dollars) in items 26a and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27a.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Report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country of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origin in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item 29.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7280400"/>
            <a:ext cx="221297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28.</a:t>
            </a:r>
            <a:r>
              <a:rPr dirty="0" sz="750" spc="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Date</a:t>
            </a:r>
            <a:r>
              <a:rPr dirty="0" sz="750" spc="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 Transaction.</a:t>
            </a:r>
            <a:r>
              <a:rPr dirty="0" sz="750" spc="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Insert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eight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numerals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date.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(See instructions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 Item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8.)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7623300"/>
            <a:ext cx="2245360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Item 29.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Foreign Country.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 items 26a and/or 27a are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completed indicating that foreign currency is involved,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check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29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identify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country.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multiple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foreign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currencies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involved,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check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36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identify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additional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country(s)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and/or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currency(s)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involved.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8308847"/>
            <a:ext cx="22250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30" b="1">
                <a:solidFill>
                  <a:srgbClr val="231F20"/>
                </a:solidFill>
                <a:latin typeface="Times New Roman"/>
                <a:cs typeface="Times New Roman"/>
              </a:rPr>
              <a:t>Determining</a:t>
            </a:r>
            <a:r>
              <a:rPr dirty="0" sz="800" spc="1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 spc="30" b="1">
                <a:solidFill>
                  <a:srgbClr val="231F20"/>
                </a:solidFill>
                <a:latin typeface="Times New Roman"/>
                <a:cs typeface="Times New Roman"/>
              </a:rPr>
              <a:t>Whether</a:t>
            </a:r>
            <a:r>
              <a:rPr dirty="0" sz="800" spc="1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 spc="30" b="1">
                <a:solidFill>
                  <a:srgbClr val="231F20"/>
                </a:solidFill>
                <a:latin typeface="Times New Roman"/>
                <a:cs typeface="Times New Roman"/>
              </a:rPr>
              <a:t>Transactions</a:t>
            </a:r>
            <a:r>
              <a:rPr dirty="0" sz="800" spc="16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 spc="30" b="1">
                <a:solidFill>
                  <a:srgbClr val="231F20"/>
                </a:solidFill>
                <a:latin typeface="Times New Roman"/>
                <a:cs typeface="Times New Roman"/>
              </a:rPr>
              <a:t>Meet</a:t>
            </a:r>
            <a:r>
              <a:rPr dirty="0" sz="800" spc="17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 spc="35" b="1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800" spc="-18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 spc="35" b="1">
                <a:solidFill>
                  <a:srgbClr val="231F20"/>
                </a:solidFill>
                <a:latin typeface="Times New Roman"/>
                <a:cs typeface="Times New Roman"/>
              </a:rPr>
              <a:t>Reporting</a:t>
            </a:r>
            <a:r>
              <a:rPr dirty="0" sz="800" spc="17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800" spc="40" b="1">
                <a:solidFill>
                  <a:srgbClr val="231F20"/>
                </a:solidFill>
                <a:latin typeface="Times New Roman"/>
                <a:cs typeface="Times New Roman"/>
              </a:rPr>
              <a:t>Threshold.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8667242"/>
            <a:ext cx="2199005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Only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transactions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that,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alone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aggregated,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exceed</a:t>
            </a:r>
            <a:r>
              <a:rPr dirty="0" sz="75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$10,000</a:t>
            </a:r>
            <a:r>
              <a:rPr dirty="0" sz="75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should</a:t>
            </a:r>
            <a:r>
              <a:rPr dirty="0" sz="75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5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reported</a:t>
            </a:r>
            <a:r>
              <a:rPr dirty="0" sz="75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5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CTR. </a:t>
            </a:r>
            <a:r>
              <a:rPr dirty="0" sz="75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Transactions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shall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not be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offset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against one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another.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9124442"/>
            <a:ext cx="22872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there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both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Out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transactions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are </a:t>
            </a:r>
            <a:r>
              <a:rPr dirty="0" sz="75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reportable, the amounts should be considered separately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 not aggregated.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However, they may be reported on a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single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CTR.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82316" y="443738"/>
            <a:ext cx="219837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7785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there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exchange,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should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aggregated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separately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Out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totals.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82316" y="786638"/>
            <a:ext cx="2212340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Example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1:</a:t>
            </a:r>
            <a:r>
              <a:rPr dirty="0" sz="750" spc="-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person deposits $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1,000 in currency to his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savings account and withdraws $3,000 in currency from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his checking account. The CTR should be completed as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follows:</a:t>
            </a:r>
            <a:endParaRPr sz="75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$11,000 and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entry for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 Out.</a:t>
            </a:r>
            <a:r>
              <a:rPr dirty="0" sz="750" spc="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82316" y="1359661"/>
            <a:ext cx="454596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because the $3,000 transaction does not meet the reporting  </a:t>
            </a:r>
            <a:r>
              <a:rPr dirty="0" sz="750" spc="1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25" b="1">
                <a:solidFill>
                  <a:srgbClr val="231F20"/>
                </a:solidFill>
                <a:latin typeface="Times New Roman"/>
                <a:cs typeface="Times New Roman"/>
              </a:rPr>
              <a:t>PART</a:t>
            </a:r>
            <a:r>
              <a:rPr dirty="0" sz="750" spc="-3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III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-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Institution</a:t>
            </a:r>
            <a:r>
              <a:rPr dirty="0" sz="750" spc="-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Where</a:t>
            </a:r>
            <a:r>
              <a:rPr dirty="0" sz="750" spc="-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Transaction(s)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38070" algn="l"/>
              </a:tabLst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threshold.	</a:t>
            </a:r>
            <a:r>
              <a:rPr dirty="0" sz="750" spc="-85" b="1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ak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Place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82316" y="1701038"/>
            <a:ext cx="2234565" cy="82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86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Example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2:</a:t>
            </a:r>
            <a:r>
              <a:rPr dirty="0" sz="750" spc="-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person deposits $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1,000 in currency to his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savings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account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withdraws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$12,000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from </a:t>
            </a:r>
            <a:r>
              <a:rPr dirty="0" sz="75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his checking account. The CTR should be completed as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follows:</a:t>
            </a:r>
            <a:endParaRPr sz="750">
              <a:latin typeface="Times New Roman"/>
              <a:cs typeface="Times New Roman"/>
            </a:endParaRPr>
          </a:p>
          <a:p>
            <a:pPr marL="12700" marR="5080" indent="5778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 In $11,000, Cash Out $12,000.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This is because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there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reportable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transactions.</a:t>
            </a:r>
            <a:r>
              <a:rPr dirty="0" sz="750" spc="1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However,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CTR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 filed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to reflect both.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82316" y="2615438"/>
            <a:ext cx="2176145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Exampl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3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r>
              <a:rPr dirty="0" sz="75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person deposits $6,000 in currency to his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savings account and withdraws $4,000 in currency from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his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checking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account.</a:t>
            </a:r>
            <a:r>
              <a:rPr dirty="0" sz="75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Further,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he</a:t>
            </a:r>
            <a:r>
              <a:rPr dirty="0" sz="75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presents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$5,000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82316" y="2958338"/>
            <a:ext cx="221361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 to be exchanged for the equivalent in Eur</a:t>
            </a:r>
            <a:r>
              <a:rPr dirty="0" sz="750" spc="-165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50" spc="-13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125">
                <a:solidFill>
                  <a:srgbClr val="231F20"/>
                </a:solidFill>
                <a:latin typeface="Times New Roman"/>
                <a:cs typeface="Times New Roman"/>
              </a:rPr>
              <a:t>’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9100" y="3051300"/>
            <a:ext cx="385381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instructions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7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9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through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12.)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Enter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country</a:t>
            </a:r>
            <a:r>
              <a:rPr dirty="0" sz="750" spc="4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baseline="-11111" sz="1125">
                <a:solidFill>
                  <a:srgbClr val="231F20"/>
                </a:solidFill>
                <a:latin typeface="Times New Roman"/>
                <a:cs typeface="Times New Roman"/>
              </a:rPr>
              <a:t>CTR should be completed as follows:</a:t>
            </a:r>
            <a:endParaRPr baseline="-11111" sz="1125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40227" y="3186938"/>
            <a:ext cx="202438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$11,000 and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entry for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 Out.</a:t>
            </a:r>
            <a:r>
              <a:rPr dirty="0" sz="750" spc="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82316" y="3301238"/>
            <a:ext cx="22479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because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determining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whether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transactions</a:t>
            </a:r>
            <a:r>
              <a:rPr dirty="0" sz="75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are 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reportable,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exchange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aggregated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82316" y="3529838"/>
            <a:ext cx="208153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Out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amounts.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result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9100" y="3622800"/>
            <a:ext cx="452755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enter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19.</a:t>
            </a:r>
            <a:r>
              <a:rPr dirty="0" sz="750" spc="1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 the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individual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does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have an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SSN/ 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baseline="-11111" sz="1125">
                <a:solidFill>
                  <a:srgbClr val="231F20"/>
                </a:solidFill>
                <a:latin typeface="Times New Roman"/>
                <a:cs typeface="Times New Roman"/>
              </a:rPr>
              <a:t>reportable $11,000</a:t>
            </a:r>
            <a:r>
              <a:rPr dirty="0" baseline="-11111" sz="1125" spc="-7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baseline="-11111" sz="1125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baseline="-11111" sz="1125" spc="-7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baseline="-11111" sz="1125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baseline="-11111" sz="1125" spc="-7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baseline="-11111" sz="1125">
                <a:solidFill>
                  <a:srgbClr val="231F20"/>
                </a:solidFill>
                <a:latin typeface="Times New Roman"/>
                <a:cs typeface="Times New Roman"/>
              </a:rPr>
              <a:t>transaction.</a:t>
            </a:r>
            <a:r>
              <a:rPr dirty="0" baseline="-11111" sz="1125" spc="2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baseline="-11111" sz="112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baseline="-11111" sz="1125" spc="-7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baseline="-11111" sz="1125">
                <a:solidFill>
                  <a:srgbClr val="231F20"/>
                </a:solidFill>
                <a:latin typeface="Times New Roman"/>
                <a:cs typeface="Times New Roman"/>
              </a:rPr>
              <a:t>total Cash</a:t>
            </a:r>
            <a:endParaRPr baseline="-11111" sz="1125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82316" y="3758438"/>
            <a:ext cx="22034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Out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amount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$9,000,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does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meet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reporting </a:t>
            </a:r>
            <a:r>
              <a:rPr dirty="0" sz="75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threshold.</a:t>
            </a:r>
            <a:r>
              <a:rPr dirty="0" sz="750" spc="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Therefore,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entered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CTR.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82316" y="4101338"/>
            <a:ext cx="2273935" cy="1282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4769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Example 4: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 person deposits $6,000 in currency to his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savings account and withdraws $7,000 in currency from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his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checking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account.</a:t>
            </a:r>
            <a:r>
              <a:rPr dirty="0" sz="75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Further,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he</a:t>
            </a:r>
            <a:r>
              <a:rPr dirty="0" sz="75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presents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$5,000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 to be exchanged for the equivalent in Eur</a:t>
            </a:r>
            <a:r>
              <a:rPr dirty="0" sz="750" spc="-165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50" spc="-13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125">
                <a:solidFill>
                  <a:srgbClr val="231F20"/>
                </a:solidFill>
                <a:latin typeface="Times New Roman"/>
                <a:cs typeface="Times New Roman"/>
              </a:rPr>
              <a:t>’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50" spc="-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CTR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should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 completed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as follows:</a:t>
            </a:r>
            <a:endParaRPr sz="750">
              <a:latin typeface="Times New Roman"/>
              <a:cs typeface="Times New Roman"/>
            </a:endParaRPr>
          </a:p>
          <a:p>
            <a:pPr marL="12700" marR="5080" indent="5778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 In $11,000, Cash Out $12,000.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This is because in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determining whether the transactions are reportable, the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 exchange is aggregated with each of the Cash In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 Cash Out amounts.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 this example, each of the Cash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Cash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Out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totals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exceed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$10,000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must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reflected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 CTR.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82316" y="5472938"/>
            <a:ext cx="225171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50" spc="-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30-33. </a:t>
            </a:r>
            <a:r>
              <a:rPr dirty="0" sz="750" spc="-9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Check the appropriate item(s) to identify the 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following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type of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transaction(s):</a:t>
            </a:r>
            <a:endParaRPr sz="750">
              <a:latin typeface="Times New Roman"/>
              <a:cs typeface="Times New Roman"/>
            </a:endParaRPr>
          </a:p>
          <a:p>
            <a:pPr marL="208915" indent="-139065">
              <a:lnSpc>
                <a:spcPct val="100000"/>
              </a:lnSpc>
              <a:buFont typeface="Times New Roman"/>
              <a:buAutoNum type="arabicPeriod" startAt="30"/>
              <a:tabLst>
                <a:tab pos="209550" algn="l"/>
              </a:tabLst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Wire</a:t>
            </a:r>
            <a:r>
              <a:rPr dirty="0" sz="750" spc="-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Transfer(s)</a:t>
            </a:r>
            <a:endParaRPr sz="750">
              <a:latin typeface="Times New Roman"/>
              <a:cs typeface="Times New Roman"/>
            </a:endParaRPr>
          </a:p>
          <a:p>
            <a:pPr marL="210820" indent="-140335">
              <a:lnSpc>
                <a:spcPct val="100000"/>
              </a:lnSpc>
              <a:buFont typeface="Times New Roman"/>
              <a:buAutoNum type="arabicPeriod" startAt="30"/>
              <a:tabLst>
                <a:tab pos="210820" algn="l"/>
              </a:tabLst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Negotiable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Instrument(s)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Purchased</a:t>
            </a:r>
            <a:endParaRPr sz="750">
              <a:latin typeface="Times New Roman"/>
              <a:cs typeface="Times New Roman"/>
            </a:endParaRPr>
          </a:p>
          <a:p>
            <a:pPr marL="212090" indent="-142240">
              <a:lnSpc>
                <a:spcPct val="100000"/>
              </a:lnSpc>
              <a:buFont typeface="Times New Roman"/>
              <a:buAutoNum type="arabicPeriod" startAt="30"/>
              <a:tabLst>
                <a:tab pos="212725" algn="l"/>
              </a:tabLst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Negotiable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Instrument(s)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Cashed</a:t>
            </a:r>
            <a:endParaRPr sz="750">
              <a:latin typeface="Times New Roman"/>
              <a:cs typeface="Times New Roman"/>
            </a:endParaRPr>
          </a:p>
          <a:p>
            <a:pPr marL="205740" indent="-135890">
              <a:lnSpc>
                <a:spcPct val="100000"/>
              </a:lnSpc>
              <a:buFont typeface="Times New Roman"/>
              <a:buAutoNum type="arabicPeriod" startAt="30"/>
              <a:tabLst>
                <a:tab pos="206375" algn="l"/>
              </a:tabLst>
            </a:pP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Currenc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y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Exchange(s)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82316" y="6273038"/>
            <a:ext cx="225107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34.</a:t>
            </a:r>
            <a:r>
              <a:rPr dirty="0" sz="750" spc="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 b="1">
                <a:solidFill>
                  <a:srgbClr val="231F20"/>
                </a:solidFill>
                <a:latin typeface="Times New Roman"/>
                <a:cs typeface="Times New Roman"/>
              </a:rPr>
              <a:t>Deposits/Withdrawals.</a:t>
            </a:r>
            <a:r>
              <a:rPr dirty="0" sz="750" spc="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Check this item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to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identify deposits to or withdrawals from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accounts, e.g.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demand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deposit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accounts,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savings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accounts,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time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deposits, </a:t>
            </a:r>
            <a:r>
              <a:rPr dirty="0" sz="750" spc="-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mutual fund accounts, or any other account held at the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financial institution.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Enter the account number(s) in Item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35.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82316" y="7073138"/>
            <a:ext cx="22618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35.</a:t>
            </a:r>
            <a:r>
              <a:rPr dirty="0" sz="750" spc="-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Account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Numbers</a:t>
            </a:r>
            <a:r>
              <a:rPr dirty="0" sz="750" spc="-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Affected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(if</a:t>
            </a:r>
            <a:r>
              <a:rPr dirty="0" sz="75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any). </a:t>
            </a:r>
            <a:r>
              <a:rPr dirty="0" sz="750" spc="-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Enter the 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accoun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number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y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account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affecte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y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th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5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transactions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that are maintained at the financial institution conducting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transaction(s).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82316" y="7644638"/>
            <a:ext cx="2248535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3185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Example</a:t>
            </a:r>
            <a:r>
              <a:rPr dirty="0" sz="750" spc="1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1:</a:t>
            </a:r>
            <a:r>
              <a:rPr dirty="0" sz="750" spc="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person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cashes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check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drawn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5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an </a:t>
            </a:r>
            <a:r>
              <a:rPr dirty="0" sz="75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account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held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institution,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CTR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should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completed as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follows:</a:t>
            </a:r>
            <a:endParaRPr sz="750">
              <a:latin typeface="Times New Roman"/>
              <a:cs typeface="Times New Roman"/>
            </a:endParaRPr>
          </a:p>
          <a:p>
            <a:pPr marL="12700" marR="5080" indent="5778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Indicate</a:t>
            </a:r>
            <a:r>
              <a:rPr dirty="0" sz="75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negotiable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instrument(s)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cashed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provide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50" spc="-1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account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number of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 check.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82316" y="8330438"/>
            <a:ext cx="22142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transaction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does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afect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account,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make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dirty="0" sz="75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5">
                <a:solidFill>
                  <a:srgbClr val="231F20"/>
                </a:solidFill>
                <a:latin typeface="Times New Roman"/>
                <a:cs typeface="Times New Roman"/>
              </a:rPr>
              <a:t>entry.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82316" y="8559800"/>
            <a:ext cx="2176780" cy="572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100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Example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2: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person cashes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check drawn on another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0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institution.</a:t>
            </a:r>
            <a:r>
              <a:rPr dirty="0" sz="700" spc="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700" spc="1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instance,</a:t>
            </a:r>
            <a:r>
              <a:rPr dirty="0" sz="700" spc="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negotiable 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instrument(s) cashed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would be indicated,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but no account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at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institution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been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affected.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Therefore,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Item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35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should be left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BLANK.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82316" y="9214357"/>
            <a:ext cx="2240915" cy="368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50" spc="-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36.</a:t>
            </a:r>
            <a:r>
              <a:rPr dirty="0" sz="750" spc="-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Other</a:t>
            </a:r>
            <a:r>
              <a:rPr dirty="0" sz="750" spc="-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(specify). </a:t>
            </a:r>
            <a:r>
              <a:rPr dirty="0" sz="750" spc="-7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 a transaction is not identified 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in Items 30-34, check Item 36 and provide an additional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description.</a:t>
            </a:r>
            <a:r>
              <a:rPr dirty="0" sz="750" spc="1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example,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person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presents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check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07940" y="445261"/>
            <a:ext cx="2270125" cy="82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purchase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“foreign</a:t>
            </a:r>
            <a:r>
              <a:rPr dirty="0" sz="75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currency.”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5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multiple</a:t>
            </a:r>
            <a:r>
              <a:rPr dirty="0" sz="750" spc="-10"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(more</a:t>
            </a:r>
            <a:r>
              <a:rPr dirty="0" sz="750" spc="-5"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than</a:t>
            </a:r>
            <a:r>
              <a:rPr dirty="0" sz="750" spc="-10"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one) </a:t>
            </a:r>
            <a:r>
              <a:rPr dirty="0" sz="750" spc="5">
                <a:latin typeface="Times New Roman"/>
                <a:cs typeface="Times New Roman"/>
              </a:rPr>
              <a:t> </a:t>
            </a:r>
            <a:r>
              <a:rPr dirty="0" sz="750" spc="-5">
                <a:latin typeface="Times New Roman"/>
                <a:cs typeface="Times New Roman"/>
              </a:rPr>
              <a:t>foreign currencies are </a:t>
            </a:r>
            <a:r>
              <a:rPr dirty="0" sz="750">
                <a:latin typeface="Times New Roman"/>
                <a:cs typeface="Times New Roman"/>
              </a:rPr>
              <a:t>involved in the transaction, </a:t>
            </a:r>
            <a:r>
              <a:rPr dirty="0" sz="750" spc="-5">
                <a:latin typeface="Times New Roman"/>
                <a:cs typeface="Times New Roman"/>
              </a:rPr>
              <a:t>enter the </a:t>
            </a:r>
            <a:r>
              <a:rPr dirty="0" sz="750" spc="-175"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amount of the largest foreign currency transaction in item </a:t>
            </a:r>
            <a:r>
              <a:rPr dirty="0" sz="750" spc="5"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26a or 27a and that currency’ s country-code of origin in </a:t>
            </a:r>
            <a:r>
              <a:rPr dirty="0" sz="750" spc="5">
                <a:latin typeface="Times New Roman"/>
                <a:cs typeface="Times New Roman"/>
              </a:rPr>
              <a:t> item</a:t>
            </a:r>
            <a:r>
              <a:rPr dirty="0" sz="750" spc="15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29.</a:t>
            </a:r>
            <a:r>
              <a:rPr dirty="0" sz="750" spc="25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Then</a:t>
            </a:r>
            <a:r>
              <a:rPr dirty="0" sz="750" spc="20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check</a:t>
            </a:r>
            <a:r>
              <a:rPr dirty="0" sz="750" spc="15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box</a:t>
            </a:r>
            <a:r>
              <a:rPr dirty="0" sz="750" spc="20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36</a:t>
            </a:r>
            <a:r>
              <a:rPr dirty="0" sz="750" spc="20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and</a:t>
            </a:r>
            <a:r>
              <a:rPr dirty="0" sz="750" spc="15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enter</a:t>
            </a:r>
            <a:r>
              <a:rPr dirty="0" sz="750" spc="20">
                <a:latin typeface="Times New Roman"/>
                <a:cs typeface="Times New Roman"/>
              </a:rPr>
              <a:t> </a:t>
            </a:r>
            <a:r>
              <a:rPr dirty="0" sz="750" spc="5">
                <a:latin typeface="Times New Roman"/>
                <a:cs typeface="Times New Roman"/>
              </a:rPr>
              <a:t>the</a:t>
            </a:r>
            <a:r>
              <a:rPr dirty="0" sz="750" spc="20">
                <a:latin typeface="Times New Roman"/>
                <a:cs typeface="Times New Roman"/>
              </a:rPr>
              <a:t> </a:t>
            </a:r>
            <a:r>
              <a:rPr dirty="0" sz="750" spc="10">
                <a:latin typeface="Times New Roman"/>
                <a:cs typeface="Times New Roman"/>
              </a:rPr>
              <a:t>additional </a:t>
            </a:r>
            <a:r>
              <a:rPr dirty="0" sz="750" spc="15">
                <a:latin typeface="Times New Roman"/>
                <a:cs typeface="Times New Roman"/>
              </a:rPr>
              <a:t> </a:t>
            </a:r>
            <a:r>
              <a:rPr dirty="0" sz="750" spc="-5">
                <a:latin typeface="Times New Roman"/>
                <a:cs typeface="Times New Roman"/>
              </a:rPr>
              <a:t>foreign currencies amount(s) and country-code(s) of origin </a:t>
            </a:r>
            <a:r>
              <a:rPr dirty="0" sz="750">
                <a:latin typeface="Times New Roman"/>
                <a:cs typeface="Times New Roman"/>
              </a:rPr>
              <a:t> in</a:t>
            </a:r>
            <a:r>
              <a:rPr dirty="0" sz="750" spc="-5">
                <a:latin typeface="Times New Roman"/>
                <a:cs typeface="Times New Roman"/>
              </a:rPr>
              <a:t> </a:t>
            </a:r>
            <a:r>
              <a:rPr dirty="0" sz="750">
                <a:latin typeface="Times New Roman"/>
                <a:cs typeface="Times New Roman"/>
              </a:rPr>
              <a:t>the space provided.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107940" y="1702560"/>
            <a:ext cx="2226310" cy="19361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0795">
              <a:lnSpc>
                <a:spcPct val="100000"/>
              </a:lnSpc>
              <a:spcBef>
                <a:spcPts val="100"/>
              </a:spcBef>
            </a:pPr>
            <a:r>
              <a:rPr dirty="0" sz="750" b="1">
                <a:solidFill>
                  <a:srgbClr val="231F20"/>
                </a:solidFill>
                <a:latin typeface="Times New Roman"/>
                <a:cs typeface="Times New Roman"/>
              </a:rPr>
              <a:t>Item 37. Name of Financial Institution and Identity of </a:t>
            </a:r>
            <a:r>
              <a:rPr dirty="0" sz="750" spc="-18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25" b="1">
                <a:solidFill>
                  <a:srgbClr val="231F20"/>
                </a:solidFill>
                <a:latin typeface="Times New Roman"/>
                <a:cs typeface="Times New Roman"/>
              </a:rPr>
              <a:t>Regulator </a:t>
            </a:r>
            <a:r>
              <a:rPr dirty="0" sz="750" spc="15" b="1">
                <a:solidFill>
                  <a:srgbClr val="231F20"/>
                </a:solidFill>
                <a:latin typeface="Times New Roman"/>
                <a:cs typeface="Times New Roman"/>
              </a:rPr>
              <a:t>or </a:t>
            </a:r>
            <a:r>
              <a:rPr dirty="0" sz="750" spc="20" b="1">
                <a:solidFill>
                  <a:srgbClr val="231F20"/>
                </a:solidFill>
                <a:latin typeface="Times New Roman"/>
                <a:cs typeface="Times New Roman"/>
              </a:rPr>
              <a:t>BSA </a:t>
            </a:r>
            <a:r>
              <a:rPr dirty="0" sz="750" spc="15" b="1">
                <a:solidFill>
                  <a:srgbClr val="231F20"/>
                </a:solidFill>
                <a:latin typeface="Times New Roman"/>
                <a:cs typeface="Times New Roman"/>
              </a:rPr>
              <a:t>Examiner.</a:t>
            </a:r>
            <a:r>
              <a:rPr dirty="0" sz="750" spc="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20">
                <a:solidFill>
                  <a:srgbClr val="231F20"/>
                </a:solidFill>
                <a:latin typeface="Times New Roman"/>
                <a:cs typeface="Times New Roman"/>
              </a:rPr>
              <a:t>Enter the </a:t>
            </a:r>
            <a:r>
              <a:rPr dirty="0" sz="750" spc="30">
                <a:solidFill>
                  <a:srgbClr val="231F20"/>
                </a:solidFill>
                <a:latin typeface="Times New Roman"/>
                <a:cs typeface="Times New Roman"/>
              </a:rPr>
              <a:t>financial </a:t>
            </a:r>
            <a:r>
              <a:rPr dirty="0" sz="75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institution’s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full legal name and identify the regulator or </a:t>
            </a:r>
            <a:r>
              <a:rPr dirty="0" sz="75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BSA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examiner,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using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the following</a:t>
            </a:r>
            <a:r>
              <a:rPr dirty="0" sz="75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231F20"/>
                </a:solidFill>
                <a:latin typeface="Times New Roman"/>
                <a:cs typeface="Times New Roman"/>
              </a:rPr>
              <a:t>codes:</a:t>
            </a:r>
            <a:endParaRPr sz="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5700"/>
              </a:lnSpc>
              <a:tabLst>
                <a:tab pos="800100" algn="l"/>
                <a:tab pos="1237615" algn="l"/>
                <a:tab pos="1774189" algn="l"/>
              </a:tabLst>
            </a:pPr>
            <a:r>
              <a:rPr dirty="0" sz="700" spc="55" b="1">
                <a:solidFill>
                  <a:srgbClr val="231F20"/>
                </a:solidFill>
                <a:latin typeface="Times New Roman"/>
                <a:cs typeface="Times New Roman"/>
              </a:rPr>
              <a:t>Regulato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700" spc="60" b="1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700" spc="60" b="1">
                <a:solidFill>
                  <a:srgbClr val="231F20"/>
                </a:solidFill>
                <a:latin typeface="Times New Roman"/>
                <a:cs typeface="Times New Roman"/>
              </a:rPr>
              <a:t>BS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dirty="0" sz="700" spc="55" b="1">
                <a:solidFill>
                  <a:srgbClr val="231F20"/>
                </a:solidFill>
                <a:latin typeface="Times New Roman"/>
                <a:cs typeface="Times New Roman"/>
              </a:rPr>
              <a:t>Examiner  </a:t>
            </a:r>
            <a:r>
              <a:rPr dirty="0" sz="700" spc="40" b="1">
                <a:solidFill>
                  <a:srgbClr val="231F20"/>
                </a:solidFill>
                <a:latin typeface="Times New Roman"/>
                <a:cs typeface="Times New Roman"/>
              </a:rPr>
              <a:t>CODE</a:t>
            </a:r>
            <a:endParaRPr sz="700">
              <a:latin typeface="Times New Roman"/>
              <a:cs typeface="Times New Roman"/>
            </a:endParaRPr>
          </a:p>
          <a:p>
            <a:pPr marL="12700" marR="118110">
              <a:lnSpc>
                <a:spcPct val="104299"/>
              </a:lnSpc>
            </a:pP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Comptroller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Currency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(OCC).........................1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Federal Deposit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Insurance Corporation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(FDIC)...........2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Federal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Reserve</a:t>
            </a:r>
            <a:r>
              <a:rPr dirty="0" sz="700" spc="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System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(FRS)................................3</a:t>
            </a:r>
            <a:endParaRPr sz="700">
              <a:latin typeface="Times New Roman"/>
              <a:cs typeface="Times New Roman"/>
            </a:endParaRPr>
          </a:p>
          <a:p>
            <a:pPr marL="12700" marR="74295">
              <a:lnSpc>
                <a:spcPct val="104299"/>
              </a:lnSpc>
            </a:pP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Office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Thrift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Supervision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(OTS)...........................4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National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Credit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Union 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Administration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(NCUA)..........5</a:t>
            </a:r>
            <a:endParaRPr sz="700">
              <a:latin typeface="Times New Roman"/>
              <a:cs typeface="Times New Roman"/>
            </a:endParaRPr>
          </a:p>
          <a:p>
            <a:pPr marL="12700" marR="95885">
              <a:lnSpc>
                <a:spcPct val="104299"/>
              </a:lnSpc>
              <a:spcBef>
                <a:spcPts val="10"/>
              </a:spcBef>
            </a:pP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Securities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Exchange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Commission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(SEC).............6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Internal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Revenue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Service</a:t>
            </a:r>
            <a:r>
              <a:rPr dirty="0" sz="700" spc="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(IRS)................................7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U.S.</a:t>
            </a:r>
            <a:r>
              <a:rPr dirty="0" sz="700" spc="8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Postal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Service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(USPS)....................................8</a:t>
            </a:r>
            <a:endParaRPr sz="700">
              <a:latin typeface="Times New Roman"/>
              <a:cs typeface="Times New Roman"/>
            </a:endParaRPr>
          </a:p>
          <a:p>
            <a:pPr marL="12700" marR="10795">
              <a:lnSpc>
                <a:spcPct val="104299"/>
              </a:lnSpc>
              <a:spcBef>
                <a:spcPts val="15"/>
              </a:spcBef>
            </a:pP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Commodity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Futures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Trading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Commission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(CFTC).....9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State</a:t>
            </a:r>
            <a:r>
              <a:rPr dirty="0" sz="700" spc="114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Regulator</a:t>
            </a:r>
            <a:r>
              <a:rPr dirty="0" sz="700" spc="-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.....................................................10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07940" y="3725722"/>
            <a:ext cx="2237105" cy="583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4600"/>
              </a:lnSpc>
              <a:spcBef>
                <a:spcPts val="90"/>
              </a:spcBef>
            </a:pP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00" spc="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38,</a:t>
            </a: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40,</a:t>
            </a: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41,</a:t>
            </a: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42. </a:t>
            </a: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Address.</a:t>
            </a:r>
            <a:r>
              <a:rPr dirty="0" sz="700" spc="3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Enter the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street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address,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cit</a:t>
            </a:r>
            <a:r>
              <a:rPr dirty="0" sz="700" spc="-60">
                <a:solidFill>
                  <a:srgbClr val="231F20"/>
                </a:solidFill>
                <a:latin typeface="Times New Roman"/>
                <a:cs typeface="Times New Roman"/>
              </a:rPr>
              <a:t>y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state,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ZIP</a:t>
            </a:r>
            <a:r>
              <a:rPr dirty="0" sz="700" spc="-9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Code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institution 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where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transaction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occurred.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there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multiple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transactions,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provide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information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office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branch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where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transactions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occurred.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07940" y="4396201"/>
            <a:ext cx="2256790" cy="3594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4299"/>
              </a:lnSpc>
              <a:spcBef>
                <a:spcPts val="90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39.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 EIN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or SSN.</a:t>
            </a:r>
            <a:r>
              <a:rPr dirty="0" sz="700" spc="2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Enter the financial institution’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EIN.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If the financial institution does not have an EIN, enter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SSN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institution’</a:t>
            </a:r>
            <a:r>
              <a:rPr dirty="0" sz="700" spc="9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principal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owner.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107940" y="4842693"/>
            <a:ext cx="2199640" cy="36068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85"/>
              </a:spcBef>
            </a:pP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00" spc="1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43.</a:t>
            </a:r>
            <a:r>
              <a:rPr dirty="0" sz="700" spc="1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Routing</a:t>
            </a:r>
            <a:r>
              <a:rPr dirty="0" sz="700" spc="1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(MICR)</a:t>
            </a:r>
            <a:r>
              <a:rPr dirty="0" sz="700" spc="1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Number.</a:t>
            </a:r>
            <a:r>
              <a:rPr dirty="0" sz="700" spc="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depository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institution,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enter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routing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(Magnetic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Ink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Character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Recognition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(MICR))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number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07940" y="5289184"/>
            <a:ext cx="589915" cy="137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SIGNATURE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07940" y="5513171"/>
            <a:ext cx="2223135" cy="36068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85"/>
              </a:spcBef>
            </a:pP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00" spc="1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44</a:t>
            </a:r>
            <a:r>
              <a:rPr dirty="0" sz="700" spc="1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1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45.</a:t>
            </a:r>
            <a:r>
              <a:rPr dirty="0" sz="700" spc="114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Title</a:t>
            </a:r>
            <a:r>
              <a:rPr dirty="0" sz="700" spc="1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 b="1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14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signature</a:t>
            </a:r>
            <a:r>
              <a:rPr dirty="0" sz="700" spc="14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9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 b="1">
                <a:solidFill>
                  <a:srgbClr val="231F20"/>
                </a:solidFill>
                <a:latin typeface="Times New Roman"/>
                <a:cs typeface="Times New Roman"/>
              </a:rPr>
              <a:t>Approving </a:t>
            </a:r>
            <a:r>
              <a:rPr dirty="0" sz="700" spc="-1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Official.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official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who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reviews and approves the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must indicate his/her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title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and sign the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07940" y="5959662"/>
            <a:ext cx="2207260" cy="36068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85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Item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46.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Date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of Signature.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approving official must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enter the date the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is signed. (See the instructions for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Item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8.)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107940" y="6407637"/>
            <a:ext cx="2221230" cy="4724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4700"/>
              </a:lnSpc>
              <a:spcBef>
                <a:spcPts val="90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Item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47.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Preparer’s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Name.</a:t>
            </a:r>
            <a:r>
              <a:rPr dirty="0" sz="700" spc="2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Type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or print the full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name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the individual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preparing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CTR.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preparer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approving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official</a:t>
            </a:r>
            <a:r>
              <a:rPr dirty="0" sz="7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dirty="0" sz="7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necessarily</a:t>
            </a:r>
            <a:r>
              <a:rPr dirty="0" sz="700" spc="7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8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0">
                <a:solidFill>
                  <a:srgbClr val="231F20"/>
                </a:solidFill>
                <a:latin typeface="Times New Roman"/>
                <a:cs typeface="Times New Roman"/>
              </a:rPr>
              <a:t>same </a:t>
            </a:r>
            <a:r>
              <a:rPr dirty="0" sz="700" spc="5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individual.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107940" y="6965381"/>
            <a:ext cx="2220595" cy="36068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85"/>
              </a:spcBef>
            </a:pP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Items</a:t>
            </a:r>
            <a:r>
              <a:rPr dirty="0" sz="700" spc="10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48</a:t>
            </a:r>
            <a:r>
              <a:rPr dirty="0" sz="700" spc="10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1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49.</a:t>
            </a:r>
            <a:r>
              <a:rPr dirty="0" sz="700" spc="10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Contact</a:t>
            </a:r>
            <a:r>
              <a:rPr dirty="0" sz="700" spc="1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Person/Telephone</a:t>
            </a:r>
            <a:r>
              <a:rPr dirty="0" sz="700" spc="10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Number. </a:t>
            </a:r>
            <a:r>
              <a:rPr dirty="0" sz="700" spc="-16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Type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print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name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telephone</a:t>
            </a:r>
            <a:r>
              <a:rPr dirty="0" sz="700" spc="7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number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Times New Roman"/>
                <a:cs typeface="Times New Roman"/>
              </a:rPr>
              <a:t>an </a:t>
            </a:r>
            <a:r>
              <a:rPr dirty="0" sz="700" spc="4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individual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to contact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concerning questions about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CTR.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07940" y="7414767"/>
            <a:ext cx="2275840" cy="1737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4450">
              <a:lnSpc>
                <a:spcPct val="100000"/>
              </a:lnSpc>
              <a:spcBef>
                <a:spcPts val="100"/>
              </a:spcBef>
            </a:pP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Paperwor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k</a:t>
            </a:r>
            <a:r>
              <a:rPr dirty="0" sz="70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Reductio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n</a:t>
            </a:r>
            <a:r>
              <a:rPr dirty="0" sz="70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Ac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dirty="0" sz="700" spc="-5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Notice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00" spc="8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Th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requeste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information 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is useful in criminal, tax, and regulatory investigations and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proceedings.</a:t>
            </a:r>
            <a:r>
              <a:rPr dirty="0" sz="700" spc="2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institutions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required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provide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information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under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31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U.S.C.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5313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31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CFR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Chapter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X,</a:t>
            </a:r>
            <a:endParaRPr sz="7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commonly referred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to as 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the Bank Secrecy Act (BSA). The BSA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administered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U.S.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Department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imes New Roman"/>
                <a:cs typeface="Times New Roman"/>
              </a:rPr>
              <a:t>Treasury’s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Financial Crimes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Enforcement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Network (FinCEN).</a:t>
            </a:r>
            <a:r>
              <a:rPr dirty="0" sz="700" spc="165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dirty="0" sz="700" spc="-30">
                <a:solidFill>
                  <a:srgbClr val="231F20"/>
                </a:solidFill>
                <a:latin typeface="Times New Roman"/>
                <a:cs typeface="Times New Roman"/>
              </a:rPr>
              <a:t>You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are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not required to provide the requested information unless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form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displays a valid OMB control number. The time needed to </a:t>
            </a:r>
            <a:r>
              <a:rPr dirty="0" sz="700" spc="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complete</a:t>
            </a:r>
            <a:r>
              <a:rPr dirty="0" sz="7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7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form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dirty="0" sz="7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imes New Roman"/>
                <a:cs typeface="Times New Roman"/>
              </a:rPr>
              <a:t>vary</a:t>
            </a:r>
            <a:r>
              <a:rPr dirty="0" sz="700" spc="6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Times New Roman"/>
                <a:cs typeface="Times New Roman"/>
              </a:rPr>
              <a:t>depending</a:t>
            </a:r>
            <a:r>
              <a:rPr dirty="0" sz="7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dirty="0" sz="7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Times New Roman"/>
                <a:cs typeface="Times New Roman"/>
              </a:rPr>
              <a:t>individual </a:t>
            </a:r>
            <a:r>
              <a:rPr dirty="0" sz="700" spc="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circumstances. The estimated average time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is 19 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minutes.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If 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you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r>
              <a:rPr dirty="0" sz="7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comments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concerning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accuracy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dirty="0" sz="700" spc="-2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time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estimate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or </a:t>
            </a:r>
            <a:r>
              <a:rPr dirty="0" sz="700" spc="-1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suggestions for making this form simpler, you may write to the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Financial</a:t>
            </a:r>
            <a:r>
              <a:rPr dirty="0" sz="700" spc="10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Crimes</a:t>
            </a:r>
            <a:r>
              <a:rPr dirty="0" sz="700" spc="1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Enforcement</a:t>
            </a:r>
            <a:r>
              <a:rPr dirty="0" sz="700" spc="10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Network,</a:t>
            </a:r>
            <a:r>
              <a:rPr dirty="0" sz="700" spc="1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25" b="1">
                <a:solidFill>
                  <a:srgbClr val="231F20"/>
                </a:solidFill>
                <a:latin typeface="Times New Roman"/>
                <a:cs typeface="Times New Roman"/>
              </a:rPr>
              <a:t>P.</a:t>
            </a:r>
            <a:r>
              <a:rPr dirty="0" sz="700" spc="10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O.</a:t>
            </a:r>
            <a:r>
              <a:rPr dirty="0" sz="700" spc="1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5" b="1">
                <a:solidFill>
                  <a:srgbClr val="231F20"/>
                </a:solidFill>
                <a:latin typeface="Times New Roman"/>
                <a:cs typeface="Times New Roman"/>
              </a:rPr>
              <a:t>Box</a:t>
            </a:r>
            <a:r>
              <a:rPr dirty="0" sz="700" spc="10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231F20"/>
                </a:solidFill>
                <a:latin typeface="Times New Roman"/>
                <a:cs typeface="Times New Roman"/>
              </a:rPr>
              <a:t>39, </a:t>
            </a:r>
            <a:r>
              <a:rPr dirty="0" sz="700" spc="1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35" b="1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ienna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dirty="0" sz="700" spc="-7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105" b="1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dirty="0" sz="700" spc="-10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22183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00" spc="-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10" b="1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00" spc="-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dirty="0" sz="700" spc="-5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sen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d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thi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o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thi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ofice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Instead,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see</a:t>
            </a:r>
            <a:r>
              <a:rPr dirty="0" sz="700" spc="-1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When and 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Where</a:t>
            </a:r>
            <a:r>
              <a:rPr dirty="0" sz="700" spc="-10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 b="1">
                <a:solidFill>
                  <a:srgbClr val="231F20"/>
                </a:solidFill>
                <a:latin typeface="Times New Roman"/>
                <a:cs typeface="Times New Roman"/>
              </a:rPr>
              <a:t>File</a:t>
            </a:r>
            <a:r>
              <a:rPr dirty="0" sz="700" spc="-5" b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dirty="0" sz="700" spc="-1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dirty="0" sz="700" spc="-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231F20"/>
                </a:solidFill>
                <a:latin typeface="Times New Roman"/>
                <a:cs typeface="Times New Roman"/>
              </a:rPr>
              <a:t>instructions.</a:t>
            </a:r>
            <a:endParaRPr sz="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FinCEN</dc:creator>
  <cp:keywords>Fillable</cp:keywords>
  <dc:subject>Currency Transaction Report</dc:subject>
  <dc:title>FinCEN FORM 104 (Rev. 12-2003)</dc:title>
  <dcterms:created xsi:type="dcterms:W3CDTF">2022-02-04T15:25:21Z</dcterms:created>
  <dcterms:modified xsi:type="dcterms:W3CDTF">2022-02-04T15:25:21Z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2004-03-23T00:00:00Z</vt:filetime>
  </property>
  <property fmtid="{D5CDD505-2E9C-101B-9397-08002B2CF9AE}" pid="3" name="Creator">
    <vt:lpwstr>Adobe PageMaker 7.0</vt:lpwstr>
  </property>
  <property fmtid="{D5CDD505-2E9C-101B-9397-08002B2CF9AE}" pid="4" name="LastSaved">
    <vt:filetime>2022-02-04T00:00:00Z</vt:filetime>
  </property>
</Properties>
</file>