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559" r:id="rId2"/>
    <p:sldId id="751" r:id="rId3"/>
    <p:sldId id="752" r:id="rId4"/>
    <p:sldId id="755" r:id="rId5"/>
    <p:sldId id="2582" r:id="rId6"/>
    <p:sldId id="2576" r:id="rId7"/>
    <p:sldId id="2577" r:id="rId8"/>
    <p:sldId id="400" r:id="rId9"/>
    <p:sldId id="2581" r:id="rId10"/>
    <p:sldId id="2579" r:id="rId11"/>
    <p:sldId id="257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9"/>
    <p:restoredTop sz="94718"/>
  </p:normalViewPr>
  <p:slideViewPr>
    <p:cSldViewPr snapToGrid="0" snapToObjects="1">
      <p:cViewPr varScale="1">
        <p:scale>
          <a:sx n="97" d="100"/>
          <a:sy n="97" d="100"/>
        </p:scale>
        <p:origin x="84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002CA8-F97D-A84D-A34D-01AACB677A4F}" type="datetimeFigureOut">
              <a:rPr lang="en-US" smtClean="0"/>
              <a:t>5/12/21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EE22A-EE43-D840-9E2C-41A053D748D0}" type="slidenum">
              <a:rPr lang="en-US" smtClean="0"/>
              <a:t>‹#›</a:t>
            </a:fld>
            <a:endParaRPr lang="en-US"/>
          </a:p>
        </p:txBody>
      </p:sp>
    </p:spTree>
    <p:extLst>
      <p:ext uri="{BB962C8B-B14F-4D97-AF65-F5344CB8AC3E}">
        <p14:creationId xmlns:p14="http://schemas.microsoft.com/office/powerpoint/2010/main" val="1854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and Background</a:t>
            </a:r>
          </a:p>
          <a:p>
            <a:endParaRPr lang="en-US" dirty="0"/>
          </a:p>
          <a:p>
            <a:r>
              <a:rPr lang="en-US" dirty="0"/>
              <a:t>Divide into groups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F8633-6A65-447F-AC69-AB1C2E21B2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826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Law enforcement information and financial institution reports to FinCEN suggest that much of this cash was not properly reported on CMIRs, indicating that armored car services and other common carriers of currency were misusing regulatory exemptions and filing incomplete or inaccurate reports.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7DF18-9183-4153-8E2B-E88F8237D6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274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7DF18-9183-4153-8E2B-E88F8237D6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304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 Data Sources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raw data analyzed by FALCON-DARTTS is provided by other U.S. agencies and foreign governments, and is divided into the following broad categories: U.S. trade data, foreign trade data, financial data, and law enforcement data. U.S. trade data is (1) import data in the form of an extract from ACS, which CBP collects from individuals and entities importing merchandise into the United States who complete CBP Form 7501 (Entry Summary) or provide electronic manifest information via ACS; (2) EEI submitted to AES; and (3) bill of lading data collected by CBP via the AMS and provided to ICE through electronic data transfers for upload into FALCON-DARTTS.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Foreign import and export data in FALCON-DARTTS is provided to ICE by partner countries pursuant to a CMAA or other similar agreement. Certain countries provide trade data that has been stripped of PII. Other countries provide complete trade data, which includes any individuals’ names and other identifying information that may be contained in the trade records.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ICE may receive U.S. financial data from FinCEN or federal, state, and local law enforcement agencies. Bank Secrecy Act (BSA) data is in the form of the following financial transaction reports: CMIRs (transportation of more than $10,000 into or out of the United States at one time); Currency Transaction Reports (deposits or withdrawals of more than $10,000 in currency into or from a domestic financial institution); Suspicious Activity Reports (information regarding suspicious financial transactions within depository institutions, money services businesses,104 the securities and futures industry, and casinos and card clubs); Reports of Coins or Currency Received in a Non- Financial Trade or Business (transactions involving more than $10,000 received by such entities); and data provided in Reports of Foreign Bank and Financial Accounts (reports by U.S. persons who have financial interest in, or signature or other authority over, foreign financial accounts in excess of $10,000). Other financial data collected by other federal, state, and local law enforcement agencies is collected by such agencies in the course of an official investigation, through legal processes, and/or through legal settlements and has been provided to ICE to deter international money laundering and related unlawful activities.105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ICE receives law enforcement records from the U.S. Department of the Treasury, Office of Foreign Assets Control’s Specially Designated Nationals (SDN) List and CBP’s TECS system (subject records). In addition to listing individuals and companies owned or controlled by, or acting on behalf of, targeted countries, the SDN List includes information about foreign individuals, groups and entities, such as terrorists and narcotics traffickers, designated under programs that are not country-specific. Their assets are blocked, and U.S. persons and entities are generally prohibited from dealing with them. FALCON-DARTTS analysis of the SDN List allows ICE HSI users to rapidly determine whether international trade and/or financial transactions with a specially designated individual or entity are being conducted, thus providing ICE HSI with the ability to take appropriate actions in a timely and more efficient manner.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Subject records created by ICE HSI users from CBP’s TECS database pertain to persons, vehicles, vessels, businesses, aircraft, etc. FALCON-DARTTS accesses this data stored within the FALCON general data storage environment, eliminating the need for an additional copy of the data. </a:t>
            </a:r>
            <a:endParaRPr lang="en-US" dirty="0"/>
          </a:p>
          <a:p>
            <a:endParaRPr lang="en-US" dirty="0"/>
          </a:p>
          <a:p>
            <a:r>
              <a:rPr lang="en-US" sz="1200" kern="1200" dirty="0">
                <a:solidFill>
                  <a:schemeClr val="tx1"/>
                </a:solidFill>
                <a:effectLst/>
                <a:latin typeface="+mn-lt"/>
                <a:ea typeface="+mn-ea"/>
                <a:cs typeface="+mn-cs"/>
              </a:rPr>
              <a:t>FALCON-DARTTS analysis of TECS subject records allows ICE HSI users to determine quickly if an entity that is being researched in FALCON-DARTTS is already part of a pending investigation or was involved in an investigation that is now closed.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to the raw data collected from other agencies and foreign governments, ICE HSI users are permitted to manually upload records into FALCON-DARTTS on an </a:t>
            </a:r>
            <a:r>
              <a:rPr lang="en-US" sz="1200" i="1" kern="1200" dirty="0">
                <a:solidFill>
                  <a:schemeClr val="tx1"/>
                </a:solidFill>
                <a:effectLst/>
                <a:latin typeface="+mn-lt"/>
                <a:ea typeface="+mn-ea"/>
                <a:cs typeface="+mn-cs"/>
              </a:rPr>
              <a:t>ad hoc </a:t>
            </a:r>
            <a:r>
              <a:rPr lang="en-US" sz="1200" kern="1200" dirty="0">
                <a:solidFill>
                  <a:schemeClr val="tx1"/>
                </a:solidFill>
                <a:effectLst/>
                <a:latin typeface="+mn-lt"/>
                <a:ea typeface="+mn-ea"/>
                <a:cs typeface="+mn-cs"/>
              </a:rPr>
              <a:t>basis. Information uploaded on an </a:t>
            </a:r>
            <a:r>
              <a:rPr lang="en-US" sz="1200" i="1" kern="1200" dirty="0">
                <a:solidFill>
                  <a:schemeClr val="tx1"/>
                </a:solidFill>
                <a:effectLst/>
                <a:latin typeface="+mn-lt"/>
                <a:ea typeface="+mn-ea"/>
                <a:cs typeface="+mn-cs"/>
              </a:rPr>
              <a:t>ad hoc </a:t>
            </a:r>
            <a:r>
              <a:rPr lang="en-US" sz="1200" kern="1200" dirty="0">
                <a:solidFill>
                  <a:schemeClr val="tx1"/>
                </a:solidFill>
                <a:effectLst/>
                <a:latin typeface="+mn-lt"/>
                <a:ea typeface="+mn-ea"/>
                <a:cs typeface="+mn-cs"/>
              </a:rPr>
              <a:t>basis is obtained from various sources such as financial institutions, transportation companies, manufacturers, customs brokers, state, local, and foreign governments, free trade zones, and port authorities, and may include financial records, business records, trade transaction records, and transportation records. For example, pursuant to an administrative subpoena, HSI investigators may obtain financial records from a bank associated with a shipment of merchandise imported into a free trade zone. Both the ability to upload information on an </a:t>
            </a:r>
            <a:r>
              <a:rPr lang="en-US" sz="1200" i="1" kern="1200" dirty="0">
                <a:solidFill>
                  <a:schemeClr val="tx1"/>
                </a:solidFill>
                <a:effectLst/>
                <a:latin typeface="+mn-lt"/>
                <a:ea typeface="+mn-ea"/>
                <a:cs typeface="+mn-cs"/>
              </a:rPr>
              <a:t>ad hoc </a:t>
            </a:r>
            <a:r>
              <a:rPr lang="en-US" sz="1200" kern="1200" dirty="0">
                <a:solidFill>
                  <a:schemeClr val="tx1"/>
                </a:solidFill>
                <a:effectLst/>
                <a:latin typeface="+mn-lt"/>
                <a:ea typeface="+mn-ea"/>
                <a:cs typeface="+mn-cs"/>
              </a:rPr>
              <a:t>basis and to access </a:t>
            </a:r>
            <a:r>
              <a:rPr lang="en-US" sz="1200" i="1" kern="1200" dirty="0">
                <a:solidFill>
                  <a:schemeClr val="tx1"/>
                </a:solidFill>
                <a:effectLst/>
                <a:latin typeface="+mn-lt"/>
                <a:ea typeface="+mn-ea"/>
                <a:cs typeface="+mn-cs"/>
              </a:rPr>
              <a:t>ad hoc </a:t>
            </a:r>
            <a:r>
              <a:rPr lang="en-US" sz="1200" kern="1200" dirty="0">
                <a:solidFill>
                  <a:schemeClr val="tx1"/>
                </a:solidFill>
                <a:effectLst/>
                <a:latin typeface="+mn-lt"/>
                <a:ea typeface="+mn-ea"/>
                <a:cs typeface="+mn-cs"/>
              </a:rPr>
              <a:t>data is limited to ICE HSI FALCON-DARTTS users only.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FALCON-DARTTS itself is the source of analyses of the raw data produced using analytical tools within the system.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7DF18-9183-4153-8E2B-E88F8237D6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178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ICE red flags</a:t>
            </a:r>
          </a:p>
          <a:p>
            <a:r>
              <a:rPr lang="en-US" dirty="0"/>
              <a:t>https://</a:t>
            </a:r>
            <a:r>
              <a:rPr lang="en-US" dirty="0" err="1"/>
              <a:t>www.ice.gov</a:t>
            </a:r>
            <a:r>
              <a:rPr lang="en-US" dirty="0"/>
              <a:t>/trade-transparency</a:t>
            </a:r>
          </a:p>
          <a:p>
            <a:r>
              <a:rPr lang="en-US" dirty="0"/>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INSCR 2019</a:t>
            </a:r>
          </a:p>
          <a:p>
            <a:r>
              <a:rPr lang="en-US" sz="1200" b="1" kern="1200" dirty="0">
                <a:solidFill>
                  <a:schemeClr val="tx1"/>
                </a:solidFill>
                <a:effectLst/>
                <a:latin typeface="+mn-lt"/>
                <a:ea typeface="+mn-ea"/>
                <a:cs typeface="+mn-cs"/>
              </a:rPr>
              <a:t>Trade Transparency Units (TTU) </a:t>
            </a:r>
            <a:endParaRPr lang="en-US" dirty="0"/>
          </a:p>
          <a:p>
            <a:r>
              <a:rPr lang="en-US" sz="1200" kern="1200" dirty="0">
                <a:solidFill>
                  <a:schemeClr val="tx1"/>
                </a:solidFill>
                <a:effectLst/>
                <a:latin typeface="+mn-lt"/>
                <a:ea typeface="+mn-ea"/>
                <a:cs typeface="+mn-cs"/>
              </a:rPr>
              <a:t>The TTU, housed within the ICE National Targeting Center, provides critical exchange of trade data with numerous countries. The TTU has information sharing agreements with 14 countries to facilitate the identification of transnational criminal organizations utilizing TBML schemes to repatriate proceeds generated from multiple illegal activities, including drug and human smuggling, customs fraud, and intellectual property rights violations. The TTU methodology, which provides U.S. law enforcement and international partners with subject matter expertise, training, and investigative tools to combat TBML and third-party money launderers, is internationally recognized as a best practice to address TBML.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ICE continues to expand the network of operational TTUs, which now includes Argentina, Australia, Brazil, Chile, Colombia, Dominican Republic, Ecuador, France, Guatemala, Mexico, Panama, Paraguay, Peru, Philippines, UK, and Uruguay. The U.S. TTU is actively engaged with several countries in Asia and Southeast Asia regarding MOU discussions to establish a TTU. </a:t>
            </a:r>
            <a:endParaRPr lang="en-US" dirty="0"/>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Trade Transparency Unit (TTU): </a:t>
            </a:r>
            <a:r>
              <a:rPr lang="en-US" sz="1200" kern="1200" dirty="0">
                <a:solidFill>
                  <a:schemeClr val="tx1"/>
                </a:solidFill>
                <a:effectLst/>
                <a:latin typeface="+mn-lt"/>
                <a:ea typeface="+mn-ea"/>
                <a:cs typeface="+mn-cs"/>
              </a:rPr>
              <a:t>TTUs examine trade between countries by comparing, for example, the export records from Country A and the corresponding import records from Country B. Allowing for some recognized variables, the data should match. Any wide discrepancies could be indicative of trade fraud (including TBML), corruption, or the back door to underground remittance systems and informal value transfer systems, such as hawala.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www.dhs.gov</a:t>
            </a:r>
            <a:r>
              <a:rPr lang="en-US" sz="1200" kern="1200" dirty="0">
                <a:solidFill>
                  <a:schemeClr val="tx1"/>
                </a:solidFill>
                <a:effectLst/>
                <a:latin typeface="+mn-lt"/>
                <a:ea typeface="+mn-ea"/>
                <a:cs typeface="+mn-cs"/>
              </a:rPr>
              <a:t>/sites/default/files/publications/2017-dataminingreport_0.pdf</a:t>
            </a:r>
          </a:p>
          <a:p>
            <a:r>
              <a:rPr lang="en-US" sz="1200" kern="1200" dirty="0">
                <a:solidFill>
                  <a:schemeClr val="tx1"/>
                </a:solidFill>
                <a:effectLst/>
                <a:latin typeface="+mn-lt"/>
                <a:ea typeface="+mn-ea"/>
                <a:cs typeface="+mn-cs"/>
              </a:rPr>
              <a:t>2. Program Description </a:t>
            </a:r>
            <a:endParaRPr lang="en-US" dirty="0"/>
          </a:p>
          <a:p>
            <a:r>
              <a:rPr lang="en-US" sz="1200" kern="1200" dirty="0">
                <a:solidFill>
                  <a:schemeClr val="tx1"/>
                </a:solidFill>
                <a:effectLst/>
                <a:latin typeface="+mn-lt"/>
                <a:ea typeface="+mn-ea"/>
                <a:cs typeface="+mn-cs"/>
              </a:rPr>
              <a:t>ICE maintains FALCON-DARTTS, which generates leads for and otherwise supports ICE HSI investigations of trade-based money laundering, contraband smuggling, trade fraud, and other import-export crimes. FALCON-DARTTS analyzes trade and financial data to identify statistically anomalous transactions. These anomalies are then independently confirmed and, if warranted, further investigated by HSI investigators.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FALCON-DARTTS is owned and operated by the HSI Trade Transparency Unit (TTU). Trade transparency is the examination of U.S. and foreign trade data to identify anomalies in patterns of trade. Such anomalies may indicate trade-based money laundering or other import-export crimes that HSI is responsible for investigating, such as smuggling, trafficking counterfeit merchandise, the fraudulent misclassification of merchandise, and the over- or under-valuation of merchandise to conceal the source of illicitly derived proceeds or as the means to earn illicitly derived funds supporting ongoing criminal activity. Pursuant to their mission, HSI investigators and analysts must understand the relationships among importers, exporters, and the financing for a set of trade transactions, to determine which transactions are suspicious and warrant investigation. FALCON- DARTTS is designed specifically to make this investigative process more efficient by automating the analysis and identification of anomalies for the investigator.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FALCON-DARTTS allows HSI to perform research and analysis that are not possible in any other ICE system because of the breadth of data it accesses and the number and type of variables through which it can sort. FALCON-DARTTS does not seek to predict future behavior or “profile” individuals or entities (i.e., identify individuals or entities that meet a certain pattern of behavior pre-determined to be suspect). Instead, it identifies trade and financial transactions that are statistically anomalous based on user-specified queries. Investigators further examine the anomalous transactions to determine if they are, in fact, suspicious and warrant further investigation. HSI special agents gather additional facts, verify the accuracy of the FALCON- DARTTS data, and use their judgment and experience in deciding whether to investigate further. Not all anomalies lead to formal investigations.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FALCON-DARTTS is used by HSI special agents and intelligence research specialists who work on TTU investigations at ICE Headquarters and in the ICE HSI field and foreign </a:t>
            </a:r>
            <a:r>
              <a:rPr lang="en-US" sz="1200" kern="1200" dirty="0" err="1">
                <a:solidFill>
                  <a:schemeClr val="tx1"/>
                </a:solidFill>
                <a:effectLst/>
                <a:latin typeface="+mn-lt"/>
                <a:ea typeface="+mn-ea"/>
                <a:cs typeface="+mn-cs"/>
              </a:rPr>
              <a:t>attache</a:t>
            </a:r>
            <a:r>
              <a:rPr lang="en-US" sz="1200" kern="1200" dirty="0">
                <a:solidFill>
                  <a:schemeClr val="tx1"/>
                </a:solidFill>
                <a:effectLst/>
                <a:latin typeface="+mn-lt"/>
                <a:ea typeface="+mn-ea"/>
                <a:cs typeface="+mn-cs"/>
              </a:rPr>
              <a:t>́ offices, as well as properly cleared support personnel. In addition, select CBP personnel and foreign government partners have limited access to FALCON-DARTTS. CBP customs officers and import specialists who conduct trade transparency analyses in furtherance of CBP’s mission use the trade and law enforcement datasets within FALCON-DARTTS to identify anomalous transactions that may indicate violations of U.S. trade laws. Foreign government partners that have established TTUs and have entered into a Customs Mutual Assistance Agreement (CMAA) or other similar information sharing agreement with the United States may also use specific trade datasets to investigate trade transactions, conduct analysis, and generate reports in FALCON-DARTTS.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FALCON-DARTTS uses trade data, financial data, and law enforcement data provided by other U.S. government agencies and foreign governments (hereafter referred to collectively as “raw data”). U.S. trade data includes the following PII: names and addresses (home or business) of importers, exporters, brokers, and consignees; Importer and Exporter IDs (e.g., an individual’s or entity’s Social Security or Tax Identification Number); Broker IDs; and Manufacturer IDs. Financial data includes the following PII: names of individuals engaging in financial transactions that are required to be reported pursuant to the Bank Secrecy Act (BSA), 31 U.S.C. §§ 5311-5332, (e.g., cash transactions over $10,000); addresses; Social Security/Taxpayer Identification Numbers; passport number and country of issuance; bank account numbers; party names and addresses; and owner names and addresses. Financial data consists of financial transaction reports filed pursuant to the Bank Secrecy Act (BSA) provided by the U.S. Department of the Treasury’s Financial Crimes Enforcement Network (FinCEN) and other financial data provided to HSI by federal, state, and local law enforcement agencies. Law enforcement data consists of the publicly available Specially Designated Nationals (SDN) List compiled and maintained by the U.S. Department of the Treasury’s Office of Foreign Assets Control (OFAC), as well as subject records from U.S. Customs and Border Protection’s (CBP) TECS.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ICE HSI, CBP, and foreign users of FALCON-DARTTS are able to access only data that is associated with the user’s specific profile and which that user has the legal authority to access. Specifically, only ICE HSI and CBP users are granted access to the law enforcement data, and only ICE HSI users are granted access to the financial data maintained in FALCON’s general data storage environment.99 In this environment, the data is aggregated with other FALCON data, and user access is controlled through a combination of data tagging, access control lists, and other technologies.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Foreign users of FALCON-DARTTS are authorized to access only trade data, and are not authorized to access the law enforcement, financial data, or any </a:t>
            </a:r>
            <a:r>
              <a:rPr lang="en-US" sz="1200" i="1" kern="1200" dirty="0">
                <a:solidFill>
                  <a:schemeClr val="tx1"/>
                </a:solidFill>
                <a:effectLst/>
                <a:latin typeface="+mn-lt"/>
                <a:ea typeface="+mn-ea"/>
                <a:cs typeface="+mn-cs"/>
              </a:rPr>
              <a:t>ad hoc </a:t>
            </a:r>
            <a:r>
              <a:rPr lang="en-US" sz="1200" kern="1200" dirty="0">
                <a:solidFill>
                  <a:schemeClr val="tx1"/>
                </a:solidFill>
                <a:effectLst/>
                <a:latin typeface="+mn-lt"/>
                <a:ea typeface="+mn-ea"/>
                <a:cs typeface="+mn-cs"/>
              </a:rPr>
              <a:t>data that may reside in the FALCON general data storage environment. The trade data is stored in a “trade data subsystem” that is physically and logically separate from the FALCON general data storage environment and contains different user access requirements than the overarching data storage environment. Trade data is segregated in a separate storage environment due to its high volume and to enhance security controls for foreign users who only access trade data. Access by FALCON-DARTTS users to the trade data stored in this subsystem occurs through one of two web applications: (1) ICE HSI and CBP users are granted access to all U.S. and foreign trade data via an internal DHS FALCON- DARTTS web application that resides within the DHS/ICE network, and (2) foreign users are granted access to select trade datasets via a different web application that resides within a protected infrastructure space between the DHS Internet perimeter and the DHS/ICE network. Foreign users are able to access only the trade data about individuals or institutions with status in their country and the related U.S. trade transactions unless access to other partner countries’ data is authorized via information sharing agreements with DHS.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Technology and Methodology </a:t>
            </a:r>
            <a:endParaRPr lang="en-US" dirty="0"/>
          </a:p>
          <a:p>
            <a:r>
              <a:rPr lang="en-US" sz="1200" kern="1200" dirty="0">
                <a:solidFill>
                  <a:schemeClr val="tx1"/>
                </a:solidFill>
                <a:effectLst/>
                <a:latin typeface="+mn-lt"/>
                <a:ea typeface="+mn-ea"/>
                <a:cs typeface="+mn-cs"/>
              </a:rPr>
              <a:t>FALCON-DARTTS uses COTS software to assist its users in identifying suspicious trade transactions by analyzing trade and financial data and identifying data that is statistically anomalous. In response to user-specified queries, the software application is designed to analyze structured and unstructured data using three tools: the drill-down technique,100 link analysis, and charting and graphing tools that use proprietary statistical algorithms.101 It also allows non- technical users with investigative experience to analyze large quantities of data and rapidly identify problem areas. Through its sorting capability, the program facilitates application of specific knowledge and expertise to complex sets of data.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FALCON-DARTTS performs three main types of analysis. It conducts international trade discrepancy analysis by comparing U.S. and foreign import and export data to identify anomalies and discrepancies that warrant further investigation for potential fraud or other illegal activities. It performs unit price analysis by analyzing trade pricing data to identify over- or </a:t>
            </a:r>
            <a:r>
              <a:rPr lang="en-US" sz="1200" kern="1200" dirty="0" err="1">
                <a:solidFill>
                  <a:schemeClr val="tx1"/>
                </a:solidFill>
                <a:effectLst/>
                <a:latin typeface="+mn-lt"/>
                <a:ea typeface="+mn-ea"/>
                <a:cs typeface="+mn-cs"/>
              </a:rPr>
              <a:t>under-pricing</a:t>
            </a:r>
            <a:r>
              <a:rPr lang="en-US" sz="1200" kern="1200" dirty="0">
                <a:solidFill>
                  <a:schemeClr val="tx1"/>
                </a:solidFill>
                <a:effectLst/>
                <a:latin typeface="+mn-lt"/>
                <a:ea typeface="+mn-ea"/>
                <a:cs typeface="+mn-cs"/>
              </a:rPr>
              <a:t> of merchandise, which may be an indicator of trade-based money laundering. FALCON-DARTTS also performs financial data analysis by analyzing financial reporting data (the import and export of currency, deposits of currency in financial institutions, reports of suspicious financial activities, and the identities of parties to these transactions) to identify patterns of activity that may indicate money laundering schemes.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FALCON-DARTTS can also identify links between individuals and/or entities based on commonalities, such as identification numbers or addresses. These commonalities in and of themselves are not suspicious, but in the context of additional information, they can assist investigators in identifying potentially criminal activity and lead to identification of witnesses, other suspects, or additional suspicious transactions.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FALCON-DARTTS receives data from the sources discussed below via CD-ROM, external storage devices, or electronic data transfers. The agencies that provide FALCON-DARTTS with trade data collect any PII directly from individuals or enterprises completing import-export electronic or paper forms.102 Agencies that provide FALCON-DARTTS with financial data receive PII from individuals and institutions, such as banks, which are required to complete certain financial reporting forms.103 PII in the raw data is necessary to link related transactions together. It is also necessary to identify persons or entities that should be investigated further.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HSI investigators with experience conducting financial, money laundering, and trade fraud investigations use completed FALCON-DARTTS analyses to identify possible criminal activity and provide support to field investigations. Depending on their specific areas of responsibility, HSI investigators may use the analyses for one or more purposes. HSI investigators at ICE Headquarters refer the results of FALCON-DARTTS analyses to HSI field offices as part of an investigative referral package to initiate or support a criminal investigation. HSI investigators in domestic field offices can also independently generate leads and subsequent investigations using FALCON- DARTTS analyses. HSI investigators in HSI </a:t>
            </a:r>
            <a:r>
              <a:rPr lang="en-US" sz="1200" kern="1200" dirty="0" err="1">
                <a:solidFill>
                  <a:schemeClr val="tx1"/>
                </a:solidFill>
                <a:effectLst/>
                <a:latin typeface="+mn-lt"/>
                <a:ea typeface="+mn-ea"/>
                <a:cs typeface="+mn-cs"/>
              </a:rPr>
              <a:t>attache</a:t>
            </a:r>
            <a:r>
              <a:rPr lang="en-US" sz="1200" kern="1200" dirty="0">
                <a:solidFill>
                  <a:schemeClr val="tx1"/>
                </a:solidFill>
                <a:effectLst/>
                <a:latin typeface="+mn-lt"/>
                <a:ea typeface="+mn-ea"/>
                <a:cs typeface="+mn-cs"/>
              </a:rPr>
              <a:t>́ offices at U.S. Embassies abroad use the analyses to respond to inquiries from foreign partner TTUs. If a foreign TTU identifies suspicious U.S. trade transactions of interest, HSI investigators will validate that the transactions are, in fact, suspicious, and ICE will coordinate joint investigations on those specific trade records. ICE may also open its own investigation into the matter.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enhance their FALCON-DARTTS analysis of trade data, HSI investigators may, on an </a:t>
            </a:r>
            <a:r>
              <a:rPr lang="en-US" sz="1200" i="1" kern="1200" dirty="0">
                <a:solidFill>
                  <a:schemeClr val="tx1"/>
                </a:solidFill>
                <a:effectLst/>
                <a:latin typeface="+mn-lt"/>
                <a:ea typeface="+mn-ea"/>
                <a:cs typeface="+mn-cs"/>
              </a:rPr>
              <a:t>ad hoc </a:t>
            </a:r>
            <a:r>
              <a:rPr lang="en-US" sz="1200" kern="1200" dirty="0">
                <a:solidFill>
                  <a:schemeClr val="tx1"/>
                </a:solidFill>
                <a:effectLst/>
                <a:latin typeface="+mn-lt"/>
                <a:ea typeface="+mn-ea"/>
                <a:cs typeface="+mn-cs"/>
              </a:rPr>
              <a:t>basis, import into and publish their analytical results in FALCON-SA for additional analysis and investigation using the tools and additional data available in FALCON-SA. Trade results that are imported into FALCON-SA are tagged as “FALCON-DARTTS trade data” and are published in FALCON-SA, so they are accessible by all other FALCON-SA users who are also granted FALCON-DARTTS privileges. Only trade results, not searchable bulk trade data, are ingested into and available in FALCON-SA.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Similarly, HSI investigators may access U.S. and foreign financial data from FALCON-DARTTS in FALCON-SA to conduct additional analysis and investigation using the tools and additional data available in FALCON-SA. These datasets are routinely ingested into FALCON-SA, and only FALCON-SA users who are also granted FALCON-DARTTS privileges will be authorized to access the financial data via the FALCON-SA interface. </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7DF18-9183-4153-8E2B-E88F8237D6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314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ICE red flags</a:t>
            </a:r>
          </a:p>
          <a:p>
            <a:r>
              <a:rPr lang="en-US" dirty="0"/>
              <a:t>https://</a:t>
            </a:r>
            <a:r>
              <a:rPr lang="en-US" dirty="0" err="1"/>
              <a:t>www.ice.gov</a:t>
            </a:r>
            <a:r>
              <a:rPr lang="en-US" dirty="0"/>
              <a:t>/trade-transparency</a:t>
            </a:r>
          </a:p>
          <a:p>
            <a:r>
              <a:rPr lang="en-US" dirty="0"/>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INSCR 2019</a:t>
            </a:r>
          </a:p>
          <a:p>
            <a:r>
              <a:rPr lang="en-US" sz="1200" b="1" kern="1200" dirty="0">
                <a:solidFill>
                  <a:schemeClr val="tx1"/>
                </a:solidFill>
                <a:effectLst/>
                <a:latin typeface="+mn-lt"/>
                <a:ea typeface="+mn-ea"/>
                <a:cs typeface="+mn-cs"/>
              </a:rPr>
              <a:t>Trade Transparency Units (TTU) </a:t>
            </a:r>
            <a:endParaRPr lang="en-US" dirty="0"/>
          </a:p>
          <a:p>
            <a:r>
              <a:rPr lang="en-US" sz="1200" kern="1200" dirty="0">
                <a:solidFill>
                  <a:schemeClr val="tx1"/>
                </a:solidFill>
                <a:effectLst/>
                <a:latin typeface="+mn-lt"/>
                <a:ea typeface="+mn-ea"/>
                <a:cs typeface="+mn-cs"/>
              </a:rPr>
              <a:t>The TTU, housed within the ICE National Targeting Center, provides critical exchange of trade data with numerous countries. The TTU has information sharing agreements with 14 countries to facilitate the identification of transnational criminal organizations utilizing TBML schemes to repatriate proceeds generated from multiple illegal activities, including drug and human smuggling, customs fraud, and intellectual property rights violations. The TTU methodology, which provides U.S. law enforcement and international partners with subject matter expertise, training, and investigative tools to combat TBML and third-party money launderers, is internationally recognized as a best practice to address TBML.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ICE continues to expand the network of operational TTUs, which now includes Argentina, Australia, Brazil, Chile, Colombia, Dominican Republic, Ecuador, France, Guatemala, Mexico, Panama, Paraguay, Peru, Philippines, UK, and Uruguay. The U.S. TTU is actively engaged with several countries in Asia and Southeast Asia regarding MOU discussions to establish a TTU. </a:t>
            </a:r>
            <a:endParaRPr lang="en-US" dirty="0"/>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Trade Transparency Unit (TTU): </a:t>
            </a:r>
            <a:r>
              <a:rPr lang="en-US" sz="1200" kern="1200" dirty="0">
                <a:solidFill>
                  <a:schemeClr val="tx1"/>
                </a:solidFill>
                <a:effectLst/>
                <a:latin typeface="+mn-lt"/>
                <a:ea typeface="+mn-ea"/>
                <a:cs typeface="+mn-cs"/>
              </a:rPr>
              <a:t>TTUs examine trade between countries by comparing, for example, the export records from Country A and the corresponding import records from Country B. Allowing for some recognized variables, the data should match. Any wide discrepancies could be indicative of trade fraud (including TBML), corruption, or the back door to underground remittance systems and informal value transfer systems, such as hawala.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www.dhs.gov</a:t>
            </a:r>
            <a:r>
              <a:rPr lang="en-US" sz="1200" kern="1200" dirty="0">
                <a:solidFill>
                  <a:schemeClr val="tx1"/>
                </a:solidFill>
                <a:effectLst/>
                <a:latin typeface="+mn-lt"/>
                <a:ea typeface="+mn-ea"/>
                <a:cs typeface="+mn-cs"/>
              </a:rPr>
              <a:t>/sites/default/files/publications/2017-dataminingreport_0.pdf</a:t>
            </a:r>
          </a:p>
          <a:p>
            <a:r>
              <a:rPr lang="en-US" sz="1200" kern="1200" dirty="0">
                <a:solidFill>
                  <a:schemeClr val="tx1"/>
                </a:solidFill>
                <a:effectLst/>
                <a:latin typeface="+mn-lt"/>
                <a:ea typeface="+mn-ea"/>
                <a:cs typeface="+mn-cs"/>
              </a:rPr>
              <a:t>2. Program Description </a:t>
            </a:r>
            <a:endParaRPr lang="en-US" dirty="0"/>
          </a:p>
          <a:p>
            <a:r>
              <a:rPr lang="en-US" sz="1200" kern="1200" dirty="0">
                <a:solidFill>
                  <a:schemeClr val="tx1"/>
                </a:solidFill>
                <a:effectLst/>
                <a:latin typeface="+mn-lt"/>
                <a:ea typeface="+mn-ea"/>
                <a:cs typeface="+mn-cs"/>
              </a:rPr>
              <a:t>ICE maintains FALCON-DARTTS, which generates leads for and otherwise supports ICE HSI investigations of trade-based money laundering, contraband smuggling, trade fraud, and other import-export crimes. FALCON-DARTTS analyzes trade and financial data to identify statistically anomalous transactions. These anomalies are then independently confirmed and, if warranted, further investigated by HSI investigators.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FALCON-DARTTS is owned and operated by the HSI Trade Transparency Unit (TTU). Trade transparency is the examination of U.S. and foreign trade data to identify anomalies in patterns of trade. Such anomalies may indicate trade-based money laundering or other import-export crimes that HSI is responsible for investigating, such as smuggling, trafficking counterfeit merchandise, the fraudulent misclassification of merchandise, and the over- or under-valuation of merchandise to conceal the source of illicitly derived proceeds or as the means to earn illicitly derived funds supporting ongoing criminal activity. Pursuant to their mission, HSI investigators and analysts must understand the relationships among importers, exporters, and the financing for a set of trade transactions, to determine which transactions are suspicious and warrant investigation. FALCON- DARTTS is designed specifically to make this investigative process more efficient by automating the analysis and identification of anomalies for the investigator.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FALCON-DARTTS allows HSI to perform research and analysis that are not possible in any other ICE system because of the breadth of data it accesses and the number and type of variables through which it can sort. FALCON-DARTTS does not seek to predict future behavior or “profile” individuals or entities (i.e., identify individuals or entities that meet a certain pattern of behavior pre-determined to be suspect). Instead, it identifies trade and financial transactions that are statistically anomalous based on user-specified queries. Investigators further examine the anomalous transactions to determine if they are, in fact, suspicious and warrant further investigation. HSI special agents gather additional facts, verify the accuracy of the FALCON- DARTTS data, and use their judgment and experience in deciding whether to investigate further. Not all anomalies lead to formal investigations.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FALCON-DARTTS is used by HSI special agents and intelligence research specialists who work on TTU investigations at ICE Headquarters and in the ICE HSI field and foreign </a:t>
            </a:r>
            <a:r>
              <a:rPr lang="en-US" sz="1200" kern="1200" dirty="0" err="1">
                <a:solidFill>
                  <a:schemeClr val="tx1"/>
                </a:solidFill>
                <a:effectLst/>
                <a:latin typeface="+mn-lt"/>
                <a:ea typeface="+mn-ea"/>
                <a:cs typeface="+mn-cs"/>
              </a:rPr>
              <a:t>attache</a:t>
            </a:r>
            <a:r>
              <a:rPr lang="en-US" sz="1200" kern="1200" dirty="0">
                <a:solidFill>
                  <a:schemeClr val="tx1"/>
                </a:solidFill>
                <a:effectLst/>
                <a:latin typeface="+mn-lt"/>
                <a:ea typeface="+mn-ea"/>
                <a:cs typeface="+mn-cs"/>
              </a:rPr>
              <a:t>́ offices, as well as properly cleared support personnel. In addition, select CBP personnel and foreign government partners have limited access to FALCON-DARTTS. CBP customs officers and import specialists who conduct trade transparency analyses in furtherance of CBP’s mission use the trade and law enforcement datasets within FALCON-DARTTS to identify anomalous transactions that may indicate violations of U.S. trade laws. Foreign government partners that have established TTUs and have entered into a Customs Mutual Assistance Agreement (CMAA) or other similar information sharing agreement with the United States may also use specific trade datasets to investigate trade transactions, conduct analysis, and generate reports in FALCON-DARTTS.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FALCON-DARTTS uses trade data, financial data, and law enforcement data provided by other U.S. government agencies and foreign governments (hereafter referred to collectively as “raw data”). U.S. trade data includes the following PII: names and addresses (home or business) of importers, exporters, brokers, and consignees; Importer and Exporter IDs (e.g., an individual’s or entity’s Social Security or Tax Identification Number); Broker IDs; and Manufacturer IDs. Financial data includes the following PII: names of individuals engaging in financial transactions that are required to be reported pursuant to the Bank Secrecy Act (BSA), 31 U.S.C. §§ 5311-5332, (e.g., cash transactions over $10,000); addresses; Social Security/Taxpayer Identification Numbers; passport number and country of issuance; bank account numbers; party names and addresses; and owner names and addresses. Financial data consists of financial transaction reports filed pursuant to the Bank Secrecy Act (BSA) provided by the U.S. Department of the Treasury’s Financial Crimes Enforcement Network (FinCEN) and other financial data provided to HSI by federal, state, and local law enforcement agencies. Law enforcement data consists of the publicly available Specially Designated Nationals (SDN) List compiled and maintained by the U.S. Department of the Treasury’s Office of Foreign Assets Control (OFAC), as well as subject records from U.S. Customs and Border Protection’s (CBP) TECS.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ICE HSI, CBP, and foreign users of FALCON-DARTTS are able to access only data that is associated with the user’s specific profile and which that user has the legal authority to access. Specifically, only ICE HSI and CBP users are granted access to the law enforcement data, and only ICE HSI users are granted access to the financial data maintained in FALCON’s general data storage environment.99 In this environment, the data is aggregated with other FALCON data, and user access is controlled through a combination of data tagging, access control lists, and other technologies.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Foreign users of FALCON-DARTTS are authorized to access only trade data, and are not authorized to access the law enforcement, financial data, or any </a:t>
            </a:r>
            <a:r>
              <a:rPr lang="en-US" sz="1200" i="1" kern="1200" dirty="0">
                <a:solidFill>
                  <a:schemeClr val="tx1"/>
                </a:solidFill>
                <a:effectLst/>
                <a:latin typeface="+mn-lt"/>
                <a:ea typeface="+mn-ea"/>
                <a:cs typeface="+mn-cs"/>
              </a:rPr>
              <a:t>ad hoc </a:t>
            </a:r>
            <a:r>
              <a:rPr lang="en-US" sz="1200" kern="1200" dirty="0">
                <a:solidFill>
                  <a:schemeClr val="tx1"/>
                </a:solidFill>
                <a:effectLst/>
                <a:latin typeface="+mn-lt"/>
                <a:ea typeface="+mn-ea"/>
                <a:cs typeface="+mn-cs"/>
              </a:rPr>
              <a:t>data that may reside in the FALCON general data storage environment. The trade data is stored in a “trade data subsystem” that is physically and logically separate from the FALCON general data storage environment and contains different user access requirements than the overarching data storage environment. Trade data is segregated in a separate storage environment due to its high volume and to enhance security controls for foreign users who only access trade data. Access by FALCON-DARTTS users to the trade data stored in this subsystem occurs through one of two web applications: (1) ICE HSI and CBP users are granted access to all U.S. and foreign trade data via an internal DHS FALCON- DARTTS web application that resides within the DHS/ICE network, and (2) foreign users are granted access to select trade datasets via a different web application that resides within a protected infrastructure space between the DHS Internet perimeter and the DHS/ICE network. Foreign users are able to access only the trade data about individuals or institutions with status in their country and the related U.S. trade transactions unless access to other partner countries’ data is authorized via information sharing agreements with DHS.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Technology and Methodology </a:t>
            </a:r>
            <a:endParaRPr lang="en-US" dirty="0"/>
          </a:p>
          <a:p>
            <a:r>
              <a:rPr lang="en-US" sz="1200" kern="1200" dirty="0">
                <a:solidFill>
                  <a:schemeClr val="tx1"/>
                </a:solidFill>
                <a:effectLst/>
                <a:latin typeface="+mn-lt"/>
                <a:ea typeface="+mn-ea"/>
                <a:cs typeface="+mn-cs"/>
              </a:rPr>
              <a:t>FALCON-DARTTS uses COTS software to assist its users in identifying suspicious trade transactions by analyzing trade and financial data and identifying data that is statistically anomalous. In response to user-specified queries, the software application is designed to analyze structured and unstructured data using three tools: the drill-down technique,100 link analysis, and charting and graphing tools that use proprietary statistical algorithms.101 It also allows non- technical users with investigative experience to analyze large quantities of data and rapidly identify problem areas. Through its sorting capability, the program facilitates application of specific knowledge and expertise to complex sets of data.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FALCON-DARTTS performs three main types of analysis. It conducts international trade discrepancy analysis by comparing U.S. and foreign import and export data to identify anomalies and discrepancies that warrant further investigation for potential fraud or other illegal activities. It performs unit price analysis by analyzing trade pricing data to identify over- or </a:t>
            </a:r>
            <a:r>
              <a:rPr lang="en-US" sz="1200" kern="1200" dirty="0" err="1">
                <a:solidFill>
                  <a:schemeClr val="tx1"/>
                </a:solidFill>
                <a:effectLst/>
                <a:latin typeface="+mn-lt"/>
                <a:ea typeface="+mn-ea"/>
                <a:cs typeface="+mn-cs"/>
              </a:rPr>
              <a:t>under-pricing</a:t>
            </a:r>
            <a:r>
              <a:rPr lang="en-US" sz="1200" kern="1200" dirty="0">
                <a:solidFill>
                  <a:schemeClr val="tx1"/>
                </a:solidFill>
                <a:effectLst/>
                <a:latin typeface="+mn-lt"/>
                <a:ea typeface="+mn-ea"/>
                <a:cs typeface="+mn-cs"/>
              </a:rPr>
              <a:t> of merchandise, which may be an indicator of trade-based money laundering. FALCON-DARTTS also performs financial data analysis by analyzing financial reporting data (the import and export of currency, deposits of currency in financial institutions, reports of suspicious financial activities, and the identities of parties to these transactions) to identify patterns of activity that may indicate money laundering schemes.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FALCON-DARTTS can also identify links between individuals and/or entities based on commonalities, such as identification numbers or addresses. These commonalities in and of themselves are not suspicious, but in the context of additional information, they can assist investigators in identifying potentially criminal activity and lead to identification of witnesses, other suspects, or additional suspicious transactions.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FALCON-DARTTS receives data from the sources discussed below via CD-ROM, external storage devices, or electronic data transfers. The agencies that provide FALCON-DARTTS with trade data collect any PII directly from individuals or enterprises completing import-export electronic or paper forms.102 Agencies that provide FALCON-DARTTS with financial data receive PII from individuals and institutions, such as banks, which are required to complete certain financial reporting forms.103 PII in the raw data is necessary to link related transactions together. It is also necessary to identify persons or entities that should be investigated further.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HSI investigators with experience conducting financial, money laundering, and trade fraud investigations use completed FALCON-DARTTS analyses to identify possible criminal activity and provide support to field investigations. Depending on their specific areas of responsibility, HSI investigators may use the analyses for one or more purposes. HSI investigators at ICE Headquarters refer the results of FALCON-DARTTS analyses to HSI field offices as part of an investigative referral package to initiate or support a criminal investigation. HSI investigators in domestic field offices can also independently generate leads and subsequent investigations using FALCON- DARTTS analyses. HSI investigators in HSI </a:t>
            </a:r>
            <a:r>
              <a:rPr lang="en-US" sz="1200" kern="1200" dirty="0" err="1">
                <a:solidFill>
                  <a:schemeClr val="tx1"/>
                </a:solidFill>
                <a:effectLst/>
                <a:latin typeface="+mn-lt"/>
                <a:ea typeface="+mn-ea"/>
                <a:cs typeface="+mn-cs"/>
              </a:rPr>
              <a:t>attache</a:t>
            </a:r>
            <a:r>
              <a:rPr lang="en-US" sz="1200" kern="1200" dirty="0">
                <a:solidFill>
                  <a:schemeClr val="tx1"/>
                </a:solidFill>
                <a:effectLst/>
                <a:latin typeface="+mn-lt"/>
                <a:ea typeface="+mn-ea"/>
                <a:cs typeface="+mn-cs"/>
              </a:rPr>
              <a:t>́ offices at U.S. Embassies abroad use the analyses to respond to inquiries from foreign partner TTUs. If a foreign TTU identifies suspicious U.S. trade transactions of interest, HSI investigators will validate that the transactions are, in fact, suspicious, and ICE will coordinate joint investigations on those specific trade records. ICE may also open its own investigation into the matter.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enhance their FALCON-DARTTS analysis of trade data, HSI investigators may, on an </a:t>
            </a:r>
            <a:r>
              <a:rPr lang="en-US" sz="1200" i="1" kern="1200" dirty="0">
                <a:solidFill>
                  <a:schemeClr val="tx1"/>
                </a:solidFill>
                <a:effectLst/>
                <a:latin typeface="+mn-lt"/>
                <a:ea typeface="+mn-ea"/>
                <a:cs typeface="+mn-cs"/>
              </a:rPr>
              <a:t>ad hoc </a:t>
            </a:r>
            <a:r>
              <a:rPr lang="en-US" sz="1200" kern="1200" dirty="0">
                <a:solidFill>
                  <a:schemeClr val="tx1"/>
                </a:solidFill>
                <a:effectLst/>
                <a:latin typeface="+mn-lt"/>
                <a:ea typeface="+mn-ea"/>
                <a:cs typeface="+mn-cs"/>
              </a:rPr>
              <a:t>basis, import into and publish their analytical results in FALCON-SA for additional analysis and investigation using the tools and additional data available in FALCON-SA. Trade results that are imported into FALCON-SA are tagged as “FALCON-DARTTS trade data” and are published in FALCON-SA, so they are accessible by all other FALCON-SA users who are also granted FALCON-DARTTS privileges. Only trade results, not searchable bulk trade data, are ingested into and available in FALCON-SA.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Similarly, HSI investigators may access U.S. and foreign financial data from FALCON-DARTTS in FALCON-SA to conduct additional analysis and investigation using the tools and additional data available in FALCON-SA. These datasets are routinely ingested into FALCON-SA, and only FALCON-SA users who are also granted FALCON-DARTTS privileges will be authorized to access the financial data via the FALCON-SA interface. </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7DF18-9183-4153-8E2B-E88F8237D6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763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National Bulk Cash Smuggling Center (BCSC) was established in 2009 to combat bulk cash smuggling from a domestic and international perspective. The BCSC provides real-time operational support to federal, state, local and international agencies involved in the enforcement and interdiction of bulk value and illicit proceeds moved throughout the country and across international borders through various methods and transportation networks. As TCOs have evolved and embraced technological advances and emerging financial sectors to diversify their laundering methods, the BCSC has also adapted to expand the breadth of illicit value transfer to include stored value, pre-paid cards, access devices, and digital currency or virtual assets.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center is located at the ICE Law Enforcement Support Center in Williston, Vermont and operates 24 hours a day.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Title 31 U.S.C. § 5332 (Bulk Cash Smuggling) makes it a crime to smuggle or attempt to smuggle more than $10,000 in currency or monetary instruments into or out of the United States, with the specific intent to evade the U.S. currency reporting requirements codified in Title 31 U.S.C. §§ 5316 and 5317.</a:t>
            </a:r>
          </a:p>
          <a:p>
            <a:r>
              <a:rPr lang="en-US" sz="1200" b="0" i="0" u="none" strike="noStrike" kern="1200" dirty="0">
                <a:solidFill>
                  <a:schemeClr val="tx1"/>
                </a:solidFill>
                <a:effectLst/>
                <a:latin typeface="+mn-lt"/>
                <a:ea typeface="+mn-ea"/>
                <a:cs typeface="+mn-cs"/>
              </a:rPr>
              <a:t>ICE HSI relies on other financial authorities granted under Title 31 U.S.C. (Money and Finance), specifically those related to violations of reporting requirements and structuring financial transactions, as well as criminal authorities, such as Title 18 U.S.C. § 1960 (Unlicensed Money Transporter/Transmitter), Title 18 U.S.C. § 1952 (Interstate and Foreign Travel or Transportation in Aid of Racketeering Enterprises) and Title 18 U.S.C. § 1956 (Money Laundering). These authorities allow ICE HSI to disrupt and dismantle criminal networks that move bulk cash, wherever they may operate.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7DF18-9183-4153-8E2B-E88F8237D6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211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3747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2009 National Drug Threat Assessment of the U.S. Department of Justice (NDIC report) described Mexican drug trafficking organizations as "the greatest organized crime threat to the United States."2 The report found that drug trafficking organizations place a high priority on legitimizing the proceeds of their drug sales and that "bulk cash is a prominent method" for Mexican organizations to move their cash.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DEA, bulk cash smuggling remains one of the main methods Mexican drug cartels use to move illicit drug proceeds across the U.S. southwest border to Mexico. Bulk cash smuggling is used to move money into and out of the United States. The statute that governs bulk cash smuggling does require proof that a suspect intended to cross the border. However, criminal organizations rely on complex transportation and smuggling networks to move and launder their illicit proceeds. Criminals frequently consolidate proceeds within the United States as an intermediary step to moving the cash out of the country. Retail drug traffickers and mid- level drug wholesalers operating within the United States retain most of their proceeds within the U.S., sending to the Mexican TCOs the amount needed to pay for their drug shipments. Additionally, as Mexican TCOs increasingly control more of the drug distribution network in the United States, they are able to claim a larger portion of the drug proceeds in the U.S.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7DF18-9183-4153-8E2B-E88F8237D6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470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sz="1000" dirty="0"/>
          </a:p>
        </p:txBody>
      </p:sp>
    </p:spTree>
    <p:extLst>
      <p:ext uri="{BB962C8B-B14F-4D97-AF65-F5344CB8AC3E}">
        <p14:creationId xmlns:p14="http://schemas.microsoft.com/office/powerpoint/2010/main" val="745731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7DF18-9183-4153-8E2B-E88F8237D6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250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F560-6179-4900-AC59-CB7561F70FD0}"/>
              </a:ext>
            </a:extLst>
          </p:cNvPr>
          <p:cNvSpPr>
            <a:spLocks noGrp="1"/>
          </p:cNvSpPr>
          <p:nvPr>
            <p:ph type="ctrTitle"/>
          </p:nvPr>
        </p:nvSpPr>
        <p:spPr>
          <a:xfrm>
            <a:off x="1524000" y="1122363"/>
            <a:ext cx="7482128" cy="2387600"/>
          </a:xfrm>
        </p:spPr>
        <p:txBody>
          <a:bodyPr anchor="b"/>
          <a:lstStyle>
            <a:lvl1pPr algn="ctr">
              <a:defRPr sz="6000" b="1" i="0">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FE83B-C816-48D8-9BA6-5D3ACB388F74}"/>
              </a:ext>
            </a:extLst>
          </p:cNvPr>
          <p:cNvSpPr>
            <a:spLocks noGrp="1"/>
          </p:cNvSpPr>
          <p:nvPr>
            <p:ph type="subTitle" idx="1"/>
          </p:nvPr>
        </p:nvSpPr>
        <p:spPr>
          <a:xfrm>
            <a:off x="1524000" y="3602038"/>
            <a:ext cx="7482128" cy="1655762"/>
          </a:xfrm>
        </p:spPr>
        <p:txBody>
          <a:bodyPr/>
          <a:lstStyle>
            <a:lvl1pPr marL="0" indent="0" algn="ctr">
              <a:buNone/>
              <a:defRPr sz="2400">
                <a:latin typeface="+mn-lt"/>
                <a:ea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80350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CCA36-E32A-4230-8CE6-566F63F3FA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1CF5C2-5DA5-439E-A892-3130F987DB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D862DF-0E35-4CB3-B461-484D044EC861}"/>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5" name="Footer Placeholder 4">
            <a:extLst>
              <a:ext uri="{FF2B5EF4-FFF2-40B4-BE49-F238E27FC236}">
                <a16:creationId xmlns:a16="http://schemas.microsoft.com/office/drawing/2014/main" id="{DDCF824C-ABC2-4FE6-8711-D9CE044A8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3A2F2-B255-4500-AD3A-04446072998F}"/>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3619638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1FB321-0CC8-4619-B217-7F6A992D12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B35C2B-771A-438A-9B67-BE613E3AC9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88AB9-B5D5-4E60-9675-EF1283F90B25}"/>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5" name="Footer Placeholder 4">
            <a:extLst>
              <a:ext uri="{FF2B5EF4-FFF2-40B4-BE49-F238E27FC236}">
                <a16:creationId xmlns:a16="http://schemas.microsoft.com/office/drawing/2014/main" id="{31A7E658-FAB1-455D-B924-9B3D274A66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978680-0AD0-4070-A8FA-BCCADEA157C0}"/>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3835364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20E9-B9BA-3945-9651-7AC3B2E099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48540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9BF21B0-5DE3-B147-945A-F70BDBACC0EE}"/>
              </a:ext>
            </a:extLst>
          </p:cNvPr>
          <p:cNvSpPr>
            <a:spLocks noGrp="1"/>
          </p:cNvSpPr>
          <p:nvPr>
            <p:ph type="title"/>
          </p:nvPr>
        </p:nvSpPr>
        <p:spPr>
          <a:xfrm>
            <a:off x="4281714" y="367043"/>
            <a:ext cx="10515600" cy="697375"/>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814193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9BF21B0-5DE3-B147-945A-F70BDBACC0EE}"/>
              </a:ext>
            </a:extLst>
          </p:cNvPr>
          <p:cNvSpPr>
            <a:spLocks noGrp="1"/>
          </p:cNvSpPr>
          <p:nvPr>
            <p:ph type="title"/>
          </p:nvPr>
        </p:nvSpPr>
        <p:spPr>
          <a:xfrm>
            <a:off x="4281714" y="367043"/>
            <a:ext cx="10515600" cy="697375"/>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82269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4212" y="3843869"/>
            <a:ext cx="6400800" cy="1947333"/>
          </a:xfrm>
        </p:spPr>
        <p:txBody>
          <a:bodyPr anchor="t">
            <a:normAutofit/>
          </a:bodyPr>
          <a:lstStyle>
            <a:lvl1pPr marL="0" indent="0" algn="l">
              <a:buNone/>
              <a:defRPr sz="2100" baseline="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1" y="91547"/>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8" y="32280"/>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7" y="609603"/>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Group 9"/>
          <p:cNvGrpSpPr/>
          <p:nvPr userDrawn="1"/>
        </p:nvGrpSpPr>
        <p:grpSpPr>
          <a:xfrm>
            <a:off x="8733331" y="3305858"/>
            <a:ext cx="3594084" cy="2884406"/>
            <a:chOff x="8568534" y="3225175"/>
            <a:chExt cx="3594084" cy="2884406"/>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8534" y="3225175"/>
              <a:ext cx="3503599" cy="2707326"/>
            </a:xfrm>
            <a:prstGeom prst="rect">
              <a:avLst/>
            </a:prstGeom>
          </p:spPr>
        </p:pic>
        <p:sp>
          <p:nvSpPr>
            <p:cNvPr id="12" name="TextBox 11"/>
            <p:cNvSpPr txBox="1"/>
            <p:nvPr/>
          </p:nvSpPr>
          <p:spPr>
            <a:xfrm>
              <a:off x="8605231" y="5740249"/>
              <a:ext cx="3557387" cy="369332"/>
            </a:xfrm>
            <a:prstGeom prst="rect">
              <a:avLst/>
            </a:prstGeom>
            <a:noFill/>
          </p:spPr>
          <p:txBody>
            <a:bodyPr wrap="square" rtlCol="0">
              <a:spAutoFit/>
            </a:bodyPr>
            <a:lstStyle/>
            <a:p>
              <a:r>
                <a:rPr lang="en-US" sz="1800" i="1" dirty="0"/>
                <a:t>“Value Touches Everything”</a:t>
              </a:r>
            </a:p>
          </p:txBody>
        </p:sp>
      </p:grpSp>
      <p:sp>
        <p:nvSpPr>
          <p:cNvPr id="20" name="Rectangle 19">
            <a:extLst>
              <a:ext uri="{FF2B5EF4-FFF2-40B4-BE49-F238E27FC236}">
                <a16:creationId xmlns:a16="http://schemas.microsoft.com/office/drawing/2014/main" id="{6409B1EF-B652-7E46-A2C4-9CBDAA2C00F0}"/>
              </a:ext>
            </a:extLst>
          </p:cNvPr>
          <p:cNvSpPr/>
          <p:nvPr userDrawn="1"/>
        </p:nvSpPr>
        <p:spPr>
          <a:xfrm>
            <a:off x="-11431" y="6358467"/>
            <a:ext cx="12192000" cy="49953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800" dirty="0"/>
              <a:t> 		</a:t>
            </a:r>
          </a:p>
          <a:p>
            <a:pPr marL="0" marR="0" indent="0" algn="l" defTabSz="914377" rtl="0" eaLnBrk="1" fontAlgn="auto" latinLnBrk="0" hangingPunct="1">
              <a:lnSpc>
                <a:spcPct val="100000"/>
              </a:lnSpc>
              <a:spcBef>
                <a:spcPts val="0"/>
              </a:spcBef>
              <a:spcAft>
                <a:spcPts val="0"/>
              </a:spcAft>
              <a:buClrTx/>
              <a:buSzTx/>
              <a:buFontTx/>
              <a:buNone/>
              <a:tabLst/>
              <a:defRPr/>
            </a:pPr>
            <a:r>
              <a:rPr lang="en-US" sz="1400" dirty="0"/>
              <a:t>	</a:t>
            </a:r>
            <a:r>
              <a:rPr lang="en-US" sz="1800" dirty="0"/>
              <a:t>				</a:t>
            </a:r>
            <a:r>
              <a:rPr kumimoji="0" lang="en-US" sz="1800" b="0" i="0" u="none" strike="noStrike" kern="1200" cap="none" spc="0" normalizeH="0" baseline="0" noProof="0" dirty="0">
                <a:ln>
                  <a:noFill/>
                </a:ln>
                <a:solidFill>
                  <a:prstClr val="white"/>
                </a:solidFill>
                <a:effectLst/>
                <a:uLnTx/>
                <a:uFillTx/>
                <a:latin typeface="+mn-lt"/>
                <a:ea typeface="+mn-ea"/>
                <a:cs typeface="+mn-cs"/>
              </a:rPr>
              <a:t>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Training Purposes Only</a:t>
            </a:r>
            <a:r>
              <a:rPr lang="en-US" sz="1800" dirty="0"/>
              <a:t>	</a:t>
            </a:r>
            <a:endParaRPr lang="en-US" sz="1800" dirty="0">
              <a:latin typeface="Copperplate" panose="02000504000000020004" pitchFamily="2" charset="77"/>
            </a:endParaRPr>
          </a:p>
          <a:p>
            <a:pPr algn="l"/>
            <a:endParaRPr lang="en-US" sz="1800" dirty="0"/>
          </a:p>
        </p:txBody>
      </p:sp>
      <p:pic>
        <p:nvPicPr>
          <p:cNvPr id="24" name="Picture 23">
            <a:extLst>
              <a:ext uri="{FF2B5EF4-FFF2-40B4-BE49-F238E27FC236}">
                <a16:creationId xmlns:a16="http://schemas.microsoft.com/office/drawing/2014/main" id="{92132154-4098-9144-9D97-E5C4185F92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45744" y="6407022"/>
            <a:ext cx="534827" cy="427727"/>
          </a:xfrm>
          <a:prstGeom prst="rect">
            <a:avLst/>
          </a:prstGeom>
        </p:spPr>
      </p:pic>
      <p:sp>
        <p:nvSpPr>
          <p:cNvPr id="15" name="TextBox 14">
            <a:extLst>
              <a:ext uri="{FF2B5EF4-FFF2-40B4-BE49-F238E27FC236}">
                <a16:creationId xmlns:a16="http://schemas.microsoft.com/office/drawing/2014/main" id="{B1542CA5-3BB0-154A-B895-E8BF621C68E0}"/>
              </a:ext>
            </a:extLst>
          </p:cNvPr>
          <p:cNvSpPr txBox="1"/>
          <p:nvPr userDrawn="1"/>
        </p:nvSpPr>
        <p:spPr>
          <a:xfrm>
            <a:off x="8059455" y="6346622"/>
            <a:ext cx="4465675"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2019 - Loughnane Associates, LLC</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prstClr val="white"/>
                </a:solidFill>
                <a:effectLst/>
                <a:uLnTx/>
                <a:uFillTx/>
                <a:latin typeface="+mn-lt"/>
                <a:ea typeface="+mn-ea"/>
                <a:cs typeface="+mn-cs"/>
              </a:rPr>
              <a:t>Valuetoucheseverything.com</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85F81672-13C0-1E4E-B11F-F698AD2D24DD}"/>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225" y="6346622"/>
            <a:ext cx="618987" cy="566001"/>
          </a:xfrm>
          <a:prstGeom prst="rect">
            <a:avLst/>
          </a:prstGeom>
          <a:noFill/>
          <a:ln>
            <a:noFill/>
          </a:ln>
        </p:spPr>
      </p:pic>
      <p:sp>
        <p:nvSpPr>
          <p:cNvPr id="4" name="TextBox 3">
            <a:extLst>
              <a:ext uri="{FF2B5EF4-FFF2-40B4-BE49-F238E27FC236}">
                <a16:creationId xmlns:a16="http://schemas.microsoft.com/office/drawing/2014/main" id="{6A155625-EAFC-D541-9CEF-0D5AFFD3990E}"/>
              </a:ext>
            </a:extLst>
          </p:cNvPr>
          <p:cNvSpPr txBox="1"/>
          <p:nvPr userDrawn="1"/>
        </p:nvSpPr>
        <p:spPr>
          <a:xfrm>
            <a:off x="684212" y="6368012"/>
            <a:ext cx="1689758" cy="523220"/>
          </a:xfrm>
          <a:prstGeom prst="rect">
            <a:avLst/>
          </a:prstGeom>
          <a:noFill/>
        </p:spPr>
        <p:txBody>
          <a:bodyPr wrap="none" rtlCol="0">
            <a:spAutoFit/>
          </a:bodyPr>
          <a:lstStyle/>
          <a:p>
            <a:r>
              <a:rPr lang="en-US" sz="1400" dirty="0"/>
              <a:t>Financial Analysis</a:t>
            </a:r>
          </a:p>
          <a:p>
            <a:r>
              <a:rPr lang="en-US" sz="1400" dirty="0"/>
              <a:t>October 16-17, 2019</a:t>
            </a:r>
          </a:p>
        </p:txBody>
      </p:sp>
    </p:spTree>
    <p:extLst>
      <p:ext uri="{BB962C8B-B14F-4D97-AF65-F5344CB8AC3E}">
        <p14:creationId xmlns:p14="http://schemas.microsoft.com/office/powerpoint/2010/main" val="3329633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C6E7C-AEC7-4175-B559-91242B2498E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692997F-E079-4546-86FA-F7123413B3F7}"/>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9615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36FE-F7A2-4F09-BA23-9410C2B8A4D1}"/>
              </a:ext>
            </a:extLst>
          </p:cNvPr>
          <p:cNvSpPr>
            <a:spLocks noGrp="1"/>
          </p:cNvSpPr>
          <p:nvPr>
            <p:ph type="title"/>
          </p:nvPr>
        </p:nvSpPr>
        <p:spPr>
          <a:xfrm>
            <a:off x="831850" y="1709738"/>
            <a:ext cx="10515600" cy="2852737"/>
          </a:xfrm>
        </p:spPr>
        <p:txBody>
          <a:bodyPr anchor="b"/>
          <a:lstStyle>
            <a:lvl1pPr algn="ct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E6086034-8204-4A42-B367-A8417EEDA9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D92692-5120-46EC-9E34-D2C3C0743C68}"/>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5" name="Footer Placeholder 4">
            <a:extLst>
              <a:ext uri="{FF2B5EF4-FFF2-40B4-BE49-F238E27FC236}">
                <a16:creationId xmlns:a16="http://schemas.microsoft.com/office/drawing/2014/main" id="{F32C25F7-352B-4898-A817-CC6E3C8DB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AD782-D349-4DFB-82B8-D9F96C6F1438}"/>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422555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5C840-499B-427E-8869-2178BA480E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4F0DE-7F05-4308-952C-539A84C558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98DB27-FA55-4873-8600-0154F5C219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7C3E60-2933-442F-BB2D-A08592B29213}"/>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6" name="Footer Placeholder 5">
            <a:extLst>
              <a:ext uri="{FF2B5EF4-FFF2-40B4-BE49-F238E27FC236}">
                <a16:creationId xmlns:a16="http://schemas.microsoft.com/office/drawing/2014/main" id="{42A72287-C4C9-4A50-BDB3-7E8C9119E6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2212B1-3C76-4B00-AA1B-230E5B43AB84}"/>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487460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A8AA7-9515-41A1-8BF4-5AB7EF80DF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5172DE-7CDD-4C0C-8805-D9E302D2C4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2C155E-7796-4701-B3D3-F45D62A734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DE7CEA-1BA0-4B8E-B4AA-D8A027542C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B628B8-4AE7-4898-A420-7692067D67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1BE729-0FAC-4B14-A0B7-115BE5C0D2DF}"/>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8" name="Footer Placeholder 7">
            <a:extLst>
              <a:ext uri="{FF2B5EF4-FFF2-40B4-BE49-F238E27FC236}">
                <a16:creationId xmlns:a16="http://schemas.microsoft.com/office/drawing/2014/main" id="{B9063273-6B0C-4268-B9AB-F432A2D791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AD95C1-AFA5-4B29-B667-9B08C639606B}"/>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2242730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2472-A902-4338-8D6A-7ED1F7CB9D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62BD55-2661-41FB-A484-256DFE7D6B89}"/>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4" name="Footer Placeholder 3">
            <a:extLst>
              <a:ext uri="{FF2B5EF4-FFF2-40B4-BE49-F238E27FC236}">
                <a16:creationId xmlns:a16="http://schemas.microsoft.com/office/drawing/2014/main" id="{D284F917-4F69-4E9F-B7F8-61CF472E44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598D20-816A-4F6B-9972-D3016BA4F425}"/>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1003723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C11043-C315-4D53-BAEA-24F3F95202C1}"/>
              </a:ext>
            </a:extLst>
          </p:cNvPr>
          <p:cNvSpPr>
            <a:spLocks noGrp="1"/>
          </p:cNvSpPr>
          <p:nvPr>
            <p:ph type="dt" sz="half" idx="10"/>
          </p:nvPr>
        </p:nvSpPr>
        <p:spPr>
          <a:xfrm>
            <a:off x="838200" y="6372225"/>
            <a:ext cx="2743200" cy="365125"/>
          </a:xfrm>
        </p:spPr>
        <p:txBody>
          <a:bodyPr/>
          <a:lstStyle/>
          <a:p>
            <a:fld id="{E70EEF84-2823-4D79-A739-868E308C5E26}" type="datetimeFigureOut">
              <a:rPr lang="en-US" smtClean="0"/>
              <a:t>5/12/21</a:t>
            </a:fld>
            <a:endParaRPr lang="en-US"/>
          </a:p>
        </p:txBody>
      </p:sp>
      <p:sp>
        <p:nvSpPr>
          <p:cNvPr id="3" name="Footer Placeholder 2">
            <a:extLst>
              <a:ext uri="{FF2B5EF4-FFF2-40B4-BE49-F238E27FC236}">
                <a16:creationId xmlns:a16="http://schemas.microsoft.com/office/drawing/2014/main" id="{6500E651-B033-4A9B-92E0-5CE4CC3B4773}"/>
              </a:ext>
            </a:extLst>
          </p:cNvPr>
          <p:cNvSpPr>
            <a:spLocks noGrp="1"/>
          </p:cNvSpPr>
          <p:nvPr>
            <p:ph type="ftr" sz="quarter" idx="11"/>
          </p:nvPr>
        </p:nvSpPr>
        <p:spPr>
          <a:xfrm>
            <a:off x="4038600" y="6372225"/>
            <a:ext cx="4114800" cy="365125"/>
          </a:xfrm>
        </p:spPr>
        <p:txBody>
          <a:bodyPr/>
          <a:lstStyle/>
          <a:p>
            <a:endParaRPr lang="en-US" dirty="0"/>
          </a:p>
        </p:txBody>
      </p:sp>
      <p:sp>
        <p:nvSpPr>
          <p:cNvPr id="4" name="Slide Number Placeholder 3">
            <a:extLst>
              <a:ext uri="{FF2B5EF4-FFF2-40B4-BE49-F238E27FC236}">
                <a16:creationId xmlns:a16="http://schemas.microsoft.com/office/drawing/2014/main" id="{9048A7E7-4E64-425C-A424-B70B5B76DD5C}"/>
              </a:ext>
            </a:extLst>
          </p:cNvPr>
          <p:cNvSpPr>
            <a:spLocks noGrp="1"/>
          </p:cNvSpPr>
          <p:nvPr>
            <p:ph type="sldNum" sz="quarter" idx="12"/>
          </p:nvPr>
        </p:nvSpPr>
        <p:spPr>
          <a:xfrm>
            <a:off x="8610600" y="6372225"/>
            <a:ext cx="2743200" cy="365125"/>
          </a:xfrm>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2466295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A492-5014-4B3F-B4F8-ABE08042F0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EC7278-8EE7-4D96-A2AD-2896522BA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D81EA8-0960-491F-9A62-F3A44168D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8C9A0E-E253-4BDD-AE8A-ED8CEAAB3E0B}"/>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6" name="Footer Placeholder 5">
            <a:extLst>
              <a:ext uri="{FF2B5EF4-FFF2-40B4-BE49-F238E27FC236}">
                <a16:creationId xmlns:a16="http://schemas.microsoft.com/office/drawing/2014/main" id="{C2673BEC-35F5-4E13-84B7-FBED5C14F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622FF0-2A7F-432C-9D90-ABBB558F248A}"/>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4014033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5247D-DCE8-4317-8E69-C120D2923F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EF9D30-6734-4AC1-8994-EC0D7B8A56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111759-491E-4315-A634-C38084312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7E860B-8C96-415A-B372-35C9A9E6CB93}"/>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6" name="Footer Placeholder 5">
            <a:extLst>
              <a:ext uri="{FF2B5EF4-FFF2-40B4-BE49-F238E27FC236}">
                <a16:creationId xmlns:a16="http://schemas.microsoft.com/office/drawing/2014/main" id="{8B7A33C0-EE8A-407E-9E74-DBCB835087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A7B8F-0E85-4598-B258-2EF62E47D477}"/>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3693818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2BD6B6-4F55-4162-81DB-D4C08C6FF7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781FB0-64F5-4B29-8C79-A4A50025C0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31010D6-B06A-4762-83C1-4673CA44E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EEF84-2823-4D79-A739-868E308C5E26}" type="datetimeFigureOut">
              <a:rPr lang="en-US" smtClean="0"/>
              <a:t>5/12/21</a:t>
            </a:fld>
            <a:endParaRPr lang="en-US"/>
          </a:p>
        </p:txBody>
      </p:sp>
      <p:sp>
        <p:nvSpPr>
          <p:cNvPr id="5" name="Footer Placeholder 4">
            <a:extLst>
              <a:ext uri="{FF2B5EF4-FFF2-40B4-BE49-F238E27FC236}">
                <a16:creationId xmlns:a16="http://schemas.microsoft.com/office/drawing/2014/main" id="{21BADB12-ACC0-4D4B-BF7F-CEA76565AC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FE9932-8E19-4B3F-B3B7-A57B5E3B7A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DA169-2FCD-4C5D-BDA3-3F2478DFB69A}" type="slidenum">
              <a:rPr lang="en-US" smtClean="0"/>
              <a:t>‹#›</a:t>
            </a:fld>
            <a:endParaRPr lang="en-US"/>
          </a:p>
        </p:txBody>
      </p:sp>
      <p:sp>
        <p:nvSpPr>
          <p:cNvPr id="7" name="Rectangle 6">
            <a:extLst>
              <a:ext uri="{FF2B5EF4-FFF2-40B4-BE49-F238E27FC236}">
                <a16:creationId xmlns:a16="http://schemas.microsoft.com/office/drawing/2014/main" id="{22692BF5-425E-43C7-8DC2-0F4170120995}"/>
              </a:ext>
            </a:extLst>
          </p:cNvPr>
          <p:cNvSpPr/>
          <p:nvPr userDrawn="1"/>
        </p:nvSpPr>
        <p:spPr>
          <a:xfrm>
            <a:off x="0" y="6176963"/>
            <a:ext cx="12192000" cy="699659"/>
          </a:xfrm>
          <a:prstGeom prst="rect">
            <a:avLst/>
          </a:prstGeom>
          <a:solidFill>
            <a:srgbClr val="E0A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0AE7F38-3E85-4842-966C-615E521D48E5}"/>
              </a:ext>
            </a:extLst>
          </p:cNvPr>
          <p:cNvSpPr txBox="1"/>
          <p:nvPr userDrawn="1"/>
        </p:nvSpPr>
        <p:spPr>
          <a:xfrm>
            <a:off x="201202" y="6347650"/>
            <a:ext cx="3380198" cy="369332"/>
          </a:xfrm>
          <a:prstGeom prst="rect">
            <a:avLst/>
          </a:prstGeom>
          <a:noFill/>
        </p:spPr>
        <p:txBody>
          <a:bodyPr wrap="square" rtlCol="0">
            <a:spAutoFit/>
          </a:bodyPr>
          <a:lstStyle/>
          <a:p>
            <a:pPr algn="ctr"/>
            <a:r>
              <a:rPr lang="en-US" dirty="0">
                <a:solidFill>
                  <a:schemeClr val="bg1"/>
                </a:solidFill>
              </a:rPr>
              <a:t>Training Purposes Only</a:t>
            </a:r>
          </a:p>
        </p:txBody>
      </p:sp>
      <p:sp>
        <p:nvSpPr>
          <p:cNvPr id="12" name="TextBox 11">
            <a:extLst>
              <a:ext uri="{FF2B5EF4-FFF2-40B4-BE49-F238E27FC236}">
                <a16:creationId xmlns:a16="http://schemas.microsoft.com/office/drawing/2014/main" id="{BDB3873E-9B53-4F81-AAB2-900934AB45EA}"/>
              </a:ext>
            </a:extLst>
          </p:cNvPr>
          <p:cNvSpPr txBox="1"/>
          <p:nvPr userDrawn="1"/>
        </p:nvSpPr>
        <p:spPr>
          <a:xfrm flipH="1">
            <a:off x="7626269" y="6347650"/>
            <a:ext cx="3837913" cy="369332"/>
          </a:xfrm>
          <a:prstGeom prst="rect">
            <a:avLst/>
          </a:prstGeom>
          <a:noFill/>
        </p:spPr>
        <p:txBody>
          <a:bodyPr wrap="square" rtlCol="0">
            <a:spAutoFit/>
          </a:bodyPr>
          <a:lstStyle/>
          <a:p>
            <a:pPr algn="r"/>
            <a:r>
              <a:rPr lang="en-US" sz="1800" dirty="0">
                <a:solidFill>
                  <a:schemeClr val="bg1"/>
                </a:solidFill>
              </a:rPr>
              <a:t>©2021 Loughnane Associates LLC</a:t>
            </a:r>
          </a:p>
        </p:txBody>
      </p:sp>
      <p:cxnSp>
        <p:nvCxnSpPr>
          <p:cNvPr id="13" name="Straight Connector 12">
            <a:extLst>
              <a:ext uri="{FF2B5EF4-FFF2-40B4-BE49-F238E27FC236}">
                <a16:creationId xmlns:a16="http://schemas.microsoft.com/office/drawing/2014/main" id="{1DB5A2D9-7838-419E-A45C-B90538D304B8}"/>
              </a:ext>
            </a:extLst>
          </p:cNvPr>
          <p:cNvCxnSpPr>
            <a:cxnSpLocks/>
          </p:cNvCxnSpPr>
          <p:nvPr userDrawn="1"/>
        </p:nvCxnSpPr>
        <p:spPr>
          <a:xfrm>
            <a:off x="5137" y="6158341"/>
            <a:ext cx="12181726"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44665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5F035A30-28D2-B34A-AB56-2D7A205746A7}"/>
              </a:ext>
            </a:extLst>
          </p:cNvPr>
          <p:cNvSpPr>
            <a:spLocks noGrp="1"/>
          </p:cNvSpPr>
          <p:nvPr>
            <p:ph type="ctrTitle"/>
          </p:nvPr>
        </p:nvSpPr>
        <p:spPr>
          <a:xfrm>
            <a:off x="2099755" y="1329070"/>
            <a:ext cx="7482128" cy="2387600"/>
          </a:xfrm>
        </p:spPr>
        <p:txBody>
          <a:bodyPr>
            <a:normAutofit/>
          </a:bodyPr>
          <a:lstStyle/>
          <a:p>
            <a:r>
              <a:rPr lang="en-US" dirty="0"/>
              <a:t>Trade Based Money Laundering</a:t>
            </a:r>
          </a:p>
        </p:txBody>
      </p:sp>
      <p:sp>
        <p:nvSpPr>
          <p:cNvPr id="4" name="Subtitle 3">
            <a:extLst>
              <a:ext uri="{FF2B5EF4-FFF2-40B4-BE49-F238E27FC236}">
                <a16:creationId xmlns:a16="http://schemas.microsoft.com/office/drawing/2014/main" id="{E740D492-DE3D-6348-9920-EF045638C5FC}"/>
              </a:ext>
            </a:extLst>
          </p:cNvPr>
          <p:cNvSpPr>
            <a:spLocks noGrp="1"/>
          </p:cNvSpPr>
          <p:nvPr>
            <p:ph type="subTitle" idx="1"/>
          </p:nvPr>
        </p:nvSpPr>
        <p:spPr>
          <a:xfrm>
            <a:off x="2354936" y="3716670"/>
            <a:ext cx="7482128" cy="1655762"/>
          </a:xfrm>
        </p:spPr>
        <p:txBody>
          <a:bodyPr>
            <a:normAutofit lnSpcReduction="10000"/>
          </a:bodyPr>
          <a:lstStyle/>
          <a:p>
            <a:r>
              <a:rPr lang="en-US" sz="3200" dirty="0"/>
              <a:t>Resource Material</a:t>
            </a:r>
          </a:p>
          <a:p>
            <a:r>
              <a:rPr lang="en-US" sz="3200" dirty="0"/>
              <a:t>Trade Transparency Unit</a:t>
            </a:r>
          </a:p>
          <a:p>
            <a:r>
              <a:rPr lang="en-US" sz="3200" dirty="0"/>
              <a:t>Bulk Cash Smuggling Center</a:t>
            </a:r>
          </a:p>
        </p:txBody>
      </p:sp>
    </p:spTree>
    <p:extLst>
      <p:ext uri="{BB962C8B-B14F-4D97-AF65-F5344CB8AC3E}">
        <p14:creationId xmlns:p14="http://schemas.microsoft.com/office/powerpoint/2010/main" val="3492864123"/>
      </p:ext>
    </p:extLst>
  </p:cSld>
  <p:clrMapOvr>
    <a:masterClrMapping/>
  </p:clrMapOvr>
  <mc:AlternateContent xmlns:mc="http://schemas.openxmlformats.org/markup-compatibility/2006" xmlns:p14="http://schemas.microsoft.com/office/powerpoint/2010/main">
    <mc:Choice Requires="p14">
      <p:transition spd="slow" p14:dur="2000" advTm="45232"/>
    </mc:Choice>
    <mc:Fallback xmlns="">
      <p:transition spd="slow" advTm="4523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66FA8-29CC-0942-9CA2-815FEC3BB28E}"/>
              </a:ext>
            </a:extLst>
          </p:cNvPr>
          <p:cNvSpPr>
            <a:spLocks noGrp="1"/>
          </p:cNvSpPr>
          <p:nvPr>
            <p:ph type="title"/>
          </p:nvPr>
        </p:nvSpPr>
        <p:spPr/>
        <p:txBody>
          <a:bodyPr/>
          <a:lstStyle/>
          <a:p>
            <a:pPr algn="ctr"/>
            <a:r>
              <a:rPr lang="en-US" dirty="0"/>
              <a:t>FinCEN issued a Geographic Targeting Order (GTO) </a:t>
            </a:r>
          </a:p>
        </p:txBody>
      </p:sp>
      <p:sp>
        <p:nvSpPr>
          <p:cNvPr id="3" name="Content Placeholder 2">
            <a:extLst>
              <a:ext uri="{FF2B5EF4-FFF2-40B4-BE49-F238E27FC236}">
                <a16:creationId xmlns:a16="http://schemas.microsoft.com/office/drawing/2014/main" id="{EDB73A5F-4FDF-7843-A3A1-490490004F97}"/>
              </a:ext>
            </a:extLst>
          </p:cNvPr>
          <p:cNvSpPr>
            <a:spLocks noGrp="1"/>
          </p:cNvSpPr>
          <p:nvPr>
            <p:ph idx="1"/>
          </p:nvPr>
        </p:nvSpPr>
        <p:spPr>
          <a:xfrm>
            <a:off x="333153" y="1743962"/>
            <a:ext cx="11525693" cy="4306075"/>
          </a:xfrm>
        </p:spPr>
        <p:txBody>
          <a:bodyPr>
            <a:normAutofit fontScale="92500"/>
          </a:bodyPr>
          <a:lstStyle/>
          <a:p>
            <a:pPr>
              <a:spcAft>
                <a:spcPts val="800"/>
              </a:spcAft>
            </a:pPr>
            <a:r>
              <a:rPr lang="en-US" dirty="0"/>
              <a:t>Modified the Report of International Transportation of Currency or Monetary Instruments (CMIR) requirements for armored car services in the San Diego area between August 2014 and February 2016</a:t>
            </a:r>
          </a:p>
          <a:p>
            <a:pPr>
              <a:spcAft>
                <a:spcPts val="800"/>
              </a:spcAft>
            </a:pPr>
            <a:r>
              <a:rPr lang="en-US" dirty="0"/>
              <a:t>FinCEN analysis appeared to show that certain armored car companies were knowingly involved in money laundering through their delivery of cash from Mexico to U.S. financial institutions</a:t>
            </a:r>
          </a:p>
          <a:p>
            <a:pPr>
              <a:spcAft>
                <a:spcPts val="800"/>
              </a:spcAft>
            </a:pPr>
            <a:r>
              <a:rPr lang="en-US" dirty="0"/>
              <a:t>Law enforcement information and financial institution reports to FinCEN suggest that much of this cash was not properly reported on CMIRs, indicating that armored car services and other common carriers of currency were misusing regulatory exemptions and filing incomplete or inaccurate reports.</a:t>
            </a:r>
          </a:p>
        </p:txBody>
      </p:sp>
    </p:spTree>
    <p:extLst>
      <p:ext uri="{BB962C8B-B14F-4D97-AF65-F5344CB8AC3E}">
        <p14:creationId xmlns:p14="http://schemas.microsoft.com/office/powerpoint/2010/main" val="3191111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A75C-C6C7-8C45-B3C3-F627F4736408}"/>
              </a:ext>
            </a:extLst>
          </p:cNvPr>
          <p:cNvSpPr>
            <a:spLocks noGrp="1"/>
          </p:cNvSpPr>
          <p:nvPr>
            <p:ph type="title"/>
          </p:nvPr>
        </p:nvSpPr>
        <p:spPr/>
        <p:txBody>
          <a:bodyPr/>
          <a:lstStyle/>
          <a:p>
            <a:pPr algn="ctr"/>
            <a:r>
              <a:rPr lang="en-US" dirty="0"/>
              <a:t>Decrease in seizures </a:t>
            </a:r>
          </a:p>
        </p:txBody>
      </p:sp>
      <p:pic>
        <p:nvPicPr>
          <p:cNvPr id="1025" name="Picture 1" descr="page22image2895880992">
            <a:extLst>
              <a:ext uri="{FF2B5EF4-FFF2-40B4-BE49-F238E27FC236}">
                <a16:creationId xmlns:a16="http://schemas.microsoft.com/office/drawing/2014/main" id="{C80AC104-D81D-9544-B6ED-57E48C214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86" y="2184400"/>
            <a:ext cx="4927600" cy="2489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5353E5D-BE05-8C44-B1F6-BD9E38C48372}"/>
              </a:ext>
            </a:extLst>
          </p:cNvPr>
          <p:cNvSpPr/>
          <p:nvPr/>
        </p:nvSpPr>
        <p:spPr>
          <a:xfrm>
            <a:off x="1439918" y="1834930"/>
            <a:ext cx="386323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NewRomanPS"/>
                <a:ea typeface="+mn-ea"/>
                <a:cs typeface="+mn-cs"/>
              </a:rPr>
              <a:t>Bulk Currency Seizures, 2013 – 2017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1A3F8EC-E47A-A349-813D-4F92D91A71F5}"/>
              </a:ext>
            </a:extLst>
          </p:cNvPr>
          <p:cNvSpPr/>
          <p:nvPr/>
        </p:nvSpPr>
        <p:spPr>
          <a:xfrm>
            <a:off x="647072" y="4673600"/>
            <a:ext cx="54489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NewRomanPSMT"/>
                <a:ea typeface="+mn-ea"/>
                <a:cs typeface="+mn-cs"/>
              </a:rPr>
              <a:t>Source: ICE-HSI National Bulk Cash Smuggling Center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1" descr="page23image2896025936">
            <a:extLst>
              <a:ext uri="{FF2B5EF4-FFF2-40B4-BE49-F238E27FC236}">
                <a16:creationId xmlns:a16="http://schemas.microsoft.com/office/drawing/2014/main" id="{4AE5F8B0-68F5-8146-9B1C-5E59CD4DBB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00" y="2184400"/>
            <a:ext cx="4889500" cy="2463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57028A9-6974-CB44-A351-A954B2E2CB70}"/>
              </a:ext>
            </a:extLst>
          </p:cNvPr>
          <p:cNvSpPr/>
          <p:nvPr/>
        </p:nvSpPr>
        <p:spPr>
          <a:xfrm>
            <a:off x="6693213" y="1834930"/>
            <a:ext cx="484427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NewRomanPS"/>
                <a:ea typeface="+mn-ea"/>
                <a:cs typeface="+mn-cs"/>
              </a:rPr>
              <a:t>Bulk Currency Seizures (in USD), 2013 – 2017.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AF6FFFF-0A3D-CD4D-AD7E-9FC876683142}"/>
              </a:ext>
            </a:extLst>
          </p:cNvPr>
          <p:cNvSpPr/>
          <p:nvPr/>
        </p:nvSpPr>
        <p:spPr>
          <a:xfrm>
            <a:off x="6390886" y="4673600"/>
            <a:ext cx="54489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NewRomanPSMT"/>
                <a:ea typeface="+mn-ea"/>
                <a:cs typeface="+mn-cs"/>
              </a:rPr>
              <a:t>Source: ICE-HSI National Bulk Cash Smuggling Center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52AB65C-4CF4-DE4F-AA98-C6A8CC301598}"/>
              </a:ext>
            </a:extLst>
          </p:cNvPr>
          <p:cNvSpPr txBox="1"/>
          <p:nvPr/>
        </p:nvSpPr>
        <p:spPr>
          <a:xfrm>
            <a:off x="4231759" y="5571460"/>
            <a:ext cx="33220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2020 National Threat Assessment</a:t>
            </a:r>
          </a:p>
        </p:txBody>
      </p:sp>
    </p:spTree>
    <p:extLst>
      <p:ext uri="{BB962C8B-B14F-4D97-AF65-F5344CB8AC3E}">
        <p14:creationId xmlns:p14="http://schemas.microsoft.com/office/powerpoint/2010/main" val="762433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F7B7C-52C1-5749-A243-482BC8A118B5}"/>
              </a:ext>
            </a:extLst>
          </p:cNvPr>
          <p:cNvSpPr>
            <a:spLocks noGrp="1"/>
          </p:cNvSpPr>
          <p:nvPr>
            <p:ph type="title"/>
          </p:nvPr>
        </p:nvSpPr>
        <p:spPr>
          <a:xfrm>
            <a:off x="978376" y="-133662"/>
            <a:ext cx="8534400" cy="1507067"/>
          </a:xfrm>
        </p:spPr>
        <p:txBody>
          <a:bodyPr>
            <a:normAutofit/>
          </a:bodyPr>
          <a:lstStyle/>
          <a:p>
            <a:pPr algn="ctr"/>
            <a:r>
              <a:rPr lang="en-US" dirty="0"/>
              <a:t>HSI- Trade Transparency Unit (TTU)</a:t>
            </a:r>
          </a:p>
        </p:txBody>
      </p:sp>
      <p:sp>
        <p:nvSpPr>
          <p:cNvPr id="3" name="Content Placeholder 2">
            <a:extLst>
              <a:ext uri="{FF2B5EF4-FFF2-40B4-BE49-F238E27FC236}">
                <a16:creationId xmlns:a16="http://schemas.microsoft.com/office/drawing/2014/main" id="{5483DDD2-9841-6747-A61F-5FC6D62898EE}"/>
              </a:ext>
            </a:extLst>
          </p:cNvPr>
          <p:cNvSpPr>
            <a:spLocks noGrp="1"/>
          </p:cNvSpPr>
          <p:nvPr>
            <p:ph idx="1"/>
          </p:nvPr>
        </p:nvSpPr>
        <p:spPr>
          <a:xfrm>
            <a:off x="750056" y="1070409"/>
            <a:ext cx="9420886" cy="4715021"/>
          </a:xfrm>
        </p:spPr>
        <p:txBody>
          <a:bodyPr>
            <a:normAutofit/>
          </a:bodyPr>
          <a:lstStyle/>
          <a:p>
            <a:r>
              <a:rPr lang="en-US" sz="2800" dirty="0"/>
              <a:t>Housed within the ICE National Targeting Center</a:t>
            </a:r>
          </a:p>
          <a:p>
            <a:r>
              <a:rPr lang="en-US" sz="2800" dirty="0"/>
              <a:t>Exchanges trade data with numerous countries. </a:t>
            </a:r>
          </a:p>
          <a:p>
            <a:r>
              <a:rPr lang="en-US" sz="2800" dirty="0"/>
              <a:t>Sharing agreements with 14+ countries to facilitate the identification of transnational criminal organizations utilizing TBML schemes </a:t>
            </a:r>
          </a:p>
          <a:p>
            <a:pPr lvl="1"/>
            <a:r>
              <a:rPr lang="en-US" sz="2400" dirty="0"/>
              <a:t>Argentina, Australia, Brazil, Chile, Colombia, Dominican Republic, Ecuador, France, Guatemala, Mexico, Panama, Paraguay, Peru, Philippines, UK, and Uruguay.</a:t>
            </a:r>
          </a:p>
          <a:p>
            <a:pPr lvl="1"/>
            <a:r>
              <a:rPr lang="en-US" sz="2400" dirty="0"/>
              <a:t>MOU Discussions with several countries in Asia and Southeast Asia regarding MOU</a:t>
            </a:r>
          </a:p>
        </p:txBody>
      </p:sp>
      <p:sp>
        <p:nvSpPr>
          <p:cNvPr id="6" name="Oval 5">
            <a:extLst>
              <a:ext uri="{FF2B5EF4-FFF2-40B4-BE49-F238E27FC236}">
                <a16:creationId xmlns:a16="http://schemas.microsoft.com/office/drawing/2014/main" id="{EAAC0DBD-D7C5-2340-A68F-314FF058ADC2}"/>
              </a:ext>
            </a:extLst>
          </p:cNvPr>
          <p:cNvSpPr/>
          <p:nvPr/>
        </p:nvSpPr>
        <p:spPr>
          <a:xfrm>
            <a:off x="9741095" y="169334"/>
            <a:ext cx="2272713" cy="2206376"/>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267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F5A41-0213-A24A-A2C7-D494C49E5A88}"/>
              </a:ext>
            </a:extLst>
          </p:cNvPr>
          <p:cNvSpPr>
            <a:spLocks noGrp="1"/>
          </p:cNvSpPr>
          <p:nvPr>
            <p:ph type="title"/>
          </p:nvPr>
        </p:nvSpPr>
        <p:spPr>
          <a:xfrm>
            <a:off x="531628" y="143544"/>
            <a:ext cx="11313042" cy="1507067"/>
          </a:xfrm>
        </p:spPr>
        <p:txBody>
          <a:bodyPr>
            <a:noAutofit/>
          </a:bodyPr>
          <a:lstStyle/>
          <a:p>
            <a:pPr algn="ctr"/>
            <a:r>
              <a:rPr lang="en-US" dirty="0"/>
              <a:t>Data Analysis &amp; Research for Trade Transparency System (FALCON-DARTTS)</a:t>
            </a:r>
          </a:p>
        </p:txBody>
      </p:sp>
      <p:sp>
        <p:nvSpPr>
          <p:cNvPr id="3" name="Content Placeholder 2">
            <a:extLst>
              <a:ext uri="{FF2B5EF4-FFF2-40B4-BE49-F238E27FC236}">
                <a16:creationId xmlns:a16="http://schemas.microsoft.com/office/drawing/2014/main" id="{E6162D1D-7C65-EF44-93E6-C667C2CFDE88}"/>
              </a:ext>
            </a:extLst>
          </p:cNvPr>
          <p:cNvSpPr>
            <a:spLocks noGrp="1"/>
          </p:cNvSpPr>
          <p:nvPr>
            <p:ph idx="1"/>
          </p:nvPr>
        </p:nvSpPr>
        <p:spPr>
          <a:xfrm>
            <a:off x="158750" y="1866900"/>
            <a:ext cx="11874500" cy="4394200"/>
          </a:xfrm>
          <a:noFill/>
        </p:spPr>
        <p:txBody>
          <a:bodyPr>
            <a:noAutofit/>
          </a:bodyPr>
          <a:lstStyle/>
          <a:p>
            <a:r>
              <a:rPr lang="en-US" sz="2600" dirty="0"/>
              <a:t>Generates leads for and otherwise supports ICE HSI investigations of trade-based money laundering, contraband smuggling, trade fraud, and other import-export crimes. </a:t>
            </a:r>
          </a:p>
          <a:p>
            <a:r>
              <a:rPr lang="en-US" sz="2600" dirty="0"/>
              <a:t>FALCON-DARTTS analyzes trade, financial data, law enforcement data to identify statistically anomalous transactions. </a:t>
            </a:r>
          </a:p>
          <a:p>
            <a:r>
              <a:rPr lang="en-US" sz="2600" dirty="0"/>
              <a:t>Compares exports/import records (should match)</a:t>
            </a:r>
          </a:p>
          <a:p>
            <a:r>
              <a:rPr lang="en-US" sz="2600" dirty="0"/>
              <a:t>Price Analysis to identify possible over- under- schemes</a:t>
            </a:r>
          </a:p>
          <a:p>
            <a:r>
              <a:rPr lang="en-US" sz="2600" dirty="0"/>
              <a:t>Identifies links between individuals and/or entities based on commonalities, such as identification numbers or addresses</a:t>
            </a:r>
          </a:p>
        </p:txBody>
      </p:sp>
    </p:spTree>
    <p:extLst>
      <p:ext uri="{BB962C8B-B14F-4D97-AF65-F5344CB8AC3E}">
        <p14:creationId xmlns:p14="http://schemas.microsoft.com/office/powerpoint/2010/main" val="2138403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F5A41-0213-A24A-A2C7-D494C49E5A88}"/>
              </a:ext>
            </a:extLst>
          </p:cNvPr>
          <p:cNvSpPr>
            <a:spLocks noGrp="1"/>
          </p:cNvSpPr>
          <p:nvPr>
            <p:ph type="title"/>
          </p:nvPr>
        </p:nvSpPr>
        <p:spPr>
          <a:xfrm>
            <a:off x="1708150" y="-233223"/>
            <a:ext cx="8623300" cy="1507067"/>
          </a:xfrm>
        </p:spPr>
        <p:txBody>
          <a:bodyPr>
            <a:normAutofit/>
          </a:bodyPr>
          <a:lstStyle/>
          <a:p>
            <a:pPr algn="ctr"/>
            <a:br>
              <a:rPr lang="en-US" sz="3600" b="1" dirty="0">
                <a:ln w="9525">
                  <a:solidFill>
                    <a:prstClr val="black"/>
                  </a:solidFill>
                  <a:prstDash val="solid"/>
                </a:ln>
                <a:solidFill>
                  <a:schemeClr val="accent6">
                    <a:lumMod val="75000"/>
                  </a:schemeClr>
                </a:solidFill>
                <a:effectLst>
                  <a:outerShdw blurRad="12700" dist="38100" dir="2700000" algn="tl" rotWithShape="0">
                    <a:prstClr val="black">
                      <a:lumMod val="50000"/>
                    </a:prstClr>
                  </a:outerShdw>
                </a:effectLst>
                <a:latin typeface="+mn-lt"/>
                <a:cs typeface="Times New Roman" charset="0"/>
              </a:rPr>
            </a:br>
            <a:r>
              <a:rPr lang="en-US" dirty="0"/>
              <a:t>FALCON-DARTTS</a:t>
            </a:r>
          </a:p>
        </p:txBody>
      </p:sp>
      <p:sp>
        <p:nvSpPr>
          <p:cNvPr id="3" name="Content Placeholder 2">
            <a:extLst>
              <a:ext uri="{FF2B5EF4-FFF2-40B4-BE49-F238E27FC236}">
                <a16:creationId xmlns:a16="http://schemas.microsoft.com/office/drawing/2014/main" id="{E6162D1D-7C65-EF44-93E6-C667C2CFDE88}"/>
              </a:ext>
            </a:extLst>
          </p:cNvPr>
          <p:cNvSpPr>
            <a:spLocks noGrp="1"/>
          </p:cNvSpPr>
          <p:nvPr>
            <p:ph idx="1"/>
          </p:nvPr>
        </p:nvSpPr>
        <p:spPr>
          <a:xfrm>
            <a:off x="38100" y="1765301"/>
            <a:ext cx="5981700" cy="4572388"/>
          </a:xfrm>
          <a:noFill/>
        </p:spPr>
        <p:txBody>
          <a:bodyPr>
            <a:noAutofit/>
          </a:bodyPr>
          <a:lstStyle/>
          <a:p>
            <a:pPr>
              <a:buSzPct val="150000"/>
              <a:buFont typeface=".Apple Color Emoji UI"/>
              <a:buChar char="🕵🏼‍♀️"/>
            </a:pPr>
            <a:r>
              <a:rPr lang="en-US" sz="2200" dirty="0">
                <a:solidFill>
                  <a:schemeClr val="bg1"/>
                </a:solidFill>
              </a:rPr>
              <a:t> </a:t>
            </a:r>
            <a:r>
              <a:rPr lang="en-US" sz="2400" dirty="0"/>
              <a:t>Uses raw trade data, financial data, and law enforcement data provided by other U.S. government agencies and foreign governments</a:t>
            </a:r>
          </a:p>
          <a:p>
            <a:pPr>
              <a:buSzPct val="150000"/>
              <a:buFont typeface=".Apple Color Emoji UI"/>
              <a:buChar char="🕵🏼‍♀️"/>
            </a:pPr>
            <a:r>
              <a:rPr lang="en-US" sz="2400" dirty="0"/>
              <a:t> Names and addresses (home or business) of importers, exporters, brokers, and consignees;</a:t>
            </a:r>
          </a:p>
          <a:p>
            <a:pPr>
              <a:buSzPct val="150000"/>
              <a:buFont typeface=".Apple Color Emoji UI"/>
              <a:buChar char="🕵🏼‍♀️"/>
            </a:pPr>
            <a:r>
              <a:rPr lang="en-US" sz="2400" dirty="0"/>
              <a:t> Importer and Exporter IDs (e.g., an individual’s or entity’s Social Security or Tax Identification Number); </a:t>
            </a:r>
          </a:p>
          <a:p>
            <a:pPr>
              <a:buSzPct val="150000"/>
              <a:buFont typeface=".Apple Color Emoji UI"/>
              <a:buChar char="🕵🏼‍♀️"/>
            </a:pPr>
            <a:r>
              <a:rPr lang="en-US" sz="2400" dirty="0"/>
              <a:t> Broker IDs; and Manufacturer IDs</a:t>
            </a:r>
          </a:p>
          <a:p>
            <a:pPr>
              <a:buSzPct val="150000"/>
              <a:buFont typeface=".Apple Color Emoji UI"/>
              <a:buChar char="🕵🏼‍♀️"/>
            </a:pPr>
            <a:endParaRPr lang="en-US" dirty="0">
              <a:solidFill>
                <a:schemeClr val="bg1"/>
              </a:solidFill>
            </a:endParaRPr>
          </a:p>
        </p:txBody>
      </p:sp>
      <p:sp>
        <p:nvSpPr>
          <p:cNvPr id="4" name="Content Placeholder 2">
            <a:extLst>
              <a:ext uri="{FF2B5EF4-FFF2-40B4-BE49-F238E27FC236}">
                <a16:creationId xmlns:a16="http://schemas.microsoft.com/office/drawing/2014/main" id="{5FD3C01E-A475-B54E-AF90-2AAA116C486D}"/>
              </a:ext>
            </a:extLst>
          </p:cNvPr>
          <p:cNvSpPr txBox="1">
            <a:spLocks/>
          </p:cNvSpPr>
          <p:nvPr/>
        </p:nvSpPr>
        <p:spPr>
          <a:xfrm>
            <a:off x="6096000" y="1714406"/>
            <a:ext cx="5981700" cy="4559688"/>
          </a:xfrm>
          <a:prstGeom prst="rect">
            <a:avLst/>
          </a:prstGeom>
          <a:noFill/>
        </p:spPr>
        <p:txBody>
          <a:bodyPr vert="horz" lIns="91440" tIns="45720" rIns="91440" bIns="45720" rtlCol="0" anchor="t" anchorCtr="0">
            <a:noAutofit/>
          </a:bodyPr>
          <a:lstStyle>
            <a:lvl1pPr marL="285744" indent="-285744" algn="l" defTabSz="457189" rtl="0" eaLnBrk="1" latinLnBrk="0" hangingPunct="1">
              <a:spcBef>
                <a:spcPct val="20000"/>
              </a:spcBef>
              <a:spcAft>
                <a:spcPts val="600"/>
              </a:spcAft>
              <a:buClr>
                <a:schemeClr val="tx1"/>
              </a:buClr>
              <a:buSzPct val="80000"/>
              <a:buFont typeface="Wingdings 3" panose="05040102010807070707" pitchFamily="18" charset="2"/>
              <a:buChar char=""/>
              <a:defRPr sz="2000" kern="1200" cap="none" baseline="0">
                <a:solidFill>
                  <a:schemeClr val="tx1"/>
                </a:solidFill>
                <a:effectLst/>
                <a:latin typeface="+mn-lt"/>
                <a:ea typeface="+mn-ea"/>
                <a:cs typeface="+mn-cs"/>
              </a:defRPr>
            </a:lvl1pPr>
            <a:lvl2pPr marL="742932" indent="-285744" algn="l" defTabSz="457189" rtl="0" eaLnBrk="1" latinLnBrk="0" hangingPunct="1">
              <a:spcBef>
                <a:spcPct val="20000"/>
              </a:spcBef>
              <a:spcAft>
                <a:spcPts val="600"/>
              </a:spcAft>
              <a:buClr>
                <a:schemeClr val="tx1"/>
              </a:buClr>
              <a:buSzPct val="80000"/>
              <a:buFont typeface="Wingdings 3" panose="05040102010807070707" pitchFamily="18" charset="2"/>
              <a:buChar char=""/>
              <a:defRPr sz="1800" kern="1200" cap="none" baseline="0">
                <a:solidFill>
                  <a:schemeClr val="tx1"/>
                </a:solidFill>
                <a:effectLst/>
                <a:latin typeface="+mn-lt"/>
                <a:ea typeface="+mn-ea"/>
                <a:cs typeface="+mn-cs"/>
              </a:defRPr>
            </a:lvl2pPr>
            <a:lvl3pPr marL="1200121" indent="-285744" algn="l" defTabSz="457189" rtl="0" eaLnBrk="1" latinLnBrk="0" hangingPunct="1">
              <a:spcBef>
                <a:spcPct val="20000"/>
              </a:spcBef>
              <a:spcAft>
                <a:spcPts val="600"/>
              </a:spcAft>
              <a:buClr>
                <a:schemeClr val="tx1"/>
              </a:buClr>
              <a:buSzPct val="80000"/>
              <a:buFont typeface="Wingdings 3" panose="05040102010807070707" pitchFamily="18" charset="2"/>
              <a:buChar char=""/>
              <a:defRPr sz="1600" kern="1200" cap="none" baseline="0">
                <a:solidFill>
                  <a:schemeClr val="tx1"/>
                </a:solidFill>
                <a:effectLst/>
                <a:latin typeface="+mn-lt"/>
                <a:ea typeface="+mn-ea"/>
                <a:cs typeface="+mn-cs"/>
              </a:defRPr>
            </a:lvl3pPr>
            <a:lvl4pPr marL="1543012" indent="-171446" algn="l" defTabSz="457189" rtl="0" eaLnBrk="1" latinLnBrk="0" hangingPunct="1">
              <a:spcBef>
                <a:spcPct val="20000"/>
              </a:spcBef>
              <a:spcAft>
                <a:spcPts val="600"/>
              </a:spcAft>
              <a:buClr>
                <a:schemeClr val="tx1"/>
              </a:buClr>
              <a:buSzPct val="80000"/>
              <a:buFont typeface="Wingdings 3" panose="05040102010807070707" pitchFamily="18" charset="2"/>
              <a:buChar char=""/>
              <a:defRPr sz="1400" kern="1200" cap="none" baseline="0">
                <a:solidFill>
                  <a:schemeClr val="tx1"/>
                </a:solidFill>
                <a:effectLst/>
                <a:latin typeface="+mn-lt"/>
                <a:ea typeface="+mn-ea"/>
                <a:cs typeface="+mn-cs"/>
              </a:defRPr>
            </a:lvl4pPr>
            <a:lvl5pPr marL="2000201" indent="-171446" algn="l" defTabSz="457189" rtl="0" eaLnBrk="1" latinLnBrk="0" hangingPunct="1">
              <a:spcBef>
                <a:spcPct val="20000"/>
              </a:spcBef>
              <a:spcAft>
                <a:spcPts val="600"/>
              </a:spcAft>
              <a:buClr>
                <a:schemeClr val="tx1"/>
              </a:buClr>
              <a:buSzPct val="80000"/>
              <a:buFont typeface="Wingdings 3" panose="05040102010807070707" pitchFamily="18" charset="2"/>
              <a:buChar char=""/>
              <a:defRPr sz="1400" kern="1200" cap="none" baseline="0">
                <a:solidFill>
                  <a:schemeClr val="tx1"/>
                </a:solidFill>
                <a:effectLst/>
                <a:latin typeface="+mn-lt"/>
                <a:ea typeface="+mn-ea"/>
                <a:cs typeface="+mn-cs"/>
              </a:defRPr>
            </a:lvl5pPr>
            <a:lvl6pPr marL="2514537" indent="-228594" algn="l" defTabSz="457189"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726" indent="-228594" algn="l" defTabSz="457189"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8914" indent="-228594" algn="l" defTabSz="457189"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103" indent="-228594" algn="l" defTabSz="457189"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285744" marR="0" lvl="0" indent="-285744" algn="l" defTabSz="457189" rtl="0" eaLnBrk="1" fontAlgn="auto" latinLnBrk="0" hangingPunct="1">
              <a:lnSpc>
                <a:spcPct val="100000"/>
              </a:lnSpc>
              <a:spcBef>
                <a:spcPct val="20000"/>
              </a:spcBef>
              <a:spcAft>
                <a:spcPts val="600"/>
              </a:spcAft>
              <a:buClr>
                <a:prstClr val="black"/>
              </a:buClr>
              <a:buSzPct val="150000"/>
              <a:buFont typeface=".Apple Color Emoji UI"/>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PII data: names of individuals engaging in financial transactions that are required to be reported pursuant to the Bank Secrecy Act (BSA), provided by FinCEN </a:t>
            </a:r>
          </a:p>
          <a:p>
            <a:pPr marL="285744" marR="0" lvl="0" indent="-285744" algn="l" defTabSz="457189" rtl="0" eaLnBrk="1" fontAlgn="auto" latinLnBrk="0" hangingPunct="1">
              <a:lnSpc>
                <a:spcPct val="100000"/>
              </a:lnSpc>
              <a:spcBef>
                <a:spcPct val="20000"/>
              </a:spcBef>
              <a:spcAft>
                <a:spcPts val="600"/>
              </a:spcAft>
              <a:buClr>
                <a:prstClr val="black"/>
              </a:buClr>
              <a:buSzPct val="150000"/>
              <a:buFont typeface=".Apple Color Emoji UI"/>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Other financial data provided to HSI by federal, state, and local law enforcement agencies</a:t>
            </a:r>
          </a:p>
          <a:p>
            <a:pPr marL="285744" marR="0" lvl="0" indent="-285744" algn="l" defTabSz="457189" rtl="0" eaLnBrk="1" fontAlgn="auto" latinLnBrk="0" hangingPunct="1">
              <a:lnSpc>
                <a:spcPct val="100000"/>
              </a:lnSpc>
              <a:spcBef>
                <a:spcPct val="20000"/>
              </a:spcBef>
              <a:spcAft>
                <a:spcPts val="600"/>
              </a:spcAft>
              <a:buClr>
                <a:prstClr val="black"/>
              </a:buClr>
              <a:buSzPct val="150000"/>
              <a:buFont typeface=".Apple Color Emoji UI"/>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Law enforcement data consists of the publicly available Specially Designated Nationals (SDN) and subject records from U.S. Customs and Border Protection’s (CBP) TECS. </a:t>
            </a:r>
          </a:p>
          <a:p>
            <a:pPr marL="285744" marR="0" lvl="0" indent="-285744" algn="l" defTabSz="457189" rtl="0" eaLnBrk="1" fontAlgn="auto" latinLnBrk="0" hangingPunct="1">
              <a:lnSpc>
                <a:spcPct val="100000"/>
              </a:lnSpc>
              <a:spcBef>
                <a:spcPct val="20000"/>
              </a:spcBef>
              <a:spcAft>
                <a:spcPts val="600"/>
              </a:spcAft>
              <a:buClr>
                <a:prstClr val="black"/>
              </a:buClr>
              <a:buSzPct val="150000"/>
              <a:buFont typeface=".Apple Color Emoji UI"/>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336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14A1F-9C05-0C4F-8A42-00A1415ACD8E}"/>
              </a:ext>
            </a:extLst>
          </p:cNvPr>
          <p:cNvSpPr>
            <a:spLocks noGrp="1"/>
          </p:cNvSpPr>
          <p:nvPr>
            <p:ph type="title"/>
          </p:nvPr>
        </p:nvSpPr>
        <p:spPr>
          <a:xfrm>
            <a:off x="838200" y="0"/>
            <a:ext cx="10515600" cy="1325563"/>
          </a:xfrm>
        </p:spPr>
        <p:txBody>
          <a:bodyPr/>
          <a:lstStyle/>
          <a:p>
            <a:r>
              <a:rPr lang="en-US" dirty="0"/>
              <a:t>National Bulk Cash Smuggling Center (BCSC)</a:t>
            </a:r>
          </a:p>
        </p:txBody>
      </p:sp>
      <p:sp>
        <p:nvSpPr>
          <p:cNvPr id="3" name="Content Placeholder 2">
            <a:extLst>
              <a:ext uri="{FF2B5EF4-FFF2-40B4-BE49-F238E27FC236}">
                <a16:creationId xmlns:a16="http://schemas.microsoft.com/office/drawing/2014/main" id="{9AA4CC53-ABD4-A945-80B1-1B64115A8912}"/>
              </a:ext>
            </a:extLst>
          </p:cNvPr>
          <p:cNvSpPr>
            <a:spLocks noGrp="1"/>
          </p:cNvSpPr>
          <p:nvPr>
            <p:ph idx="1"/>
          </p:nvPr>
        </p:nvSpPr>
        <p:spPr>
          <a:xfrm>
            <a:off x="689344" y="1325563"/>
            <a:ext cx="8437462" cy="4743432"/>
          </a:xfrm>
        </p:spPr>
        <p:txBody>
          <a:bodyPr>
            <a:normAutofit fontScale="92500" lnSpcReduction="10000"/>
          </a:bodyPr>
          <a:lstStyle/>
          <a:p>
            <a:pPr>
              <a:spcAft>
                <a:spcPts val="800"/>
              </a:spcAft>
            </a:pPr>
            <a:r>
              <a:rPr lang="en-US" dirty="0"/>
              <a:t>Established in 2009 to combat bulk cash smuggling from a domestic and international perspective.</a:t>
            </a:r>
          </a:p>
          <a:p>
            <a:pPr>
              <a:spcAft>
                <a:spcPts val="800"/>
              </a:spcAft>
            </a:pPr>
            <a:r>
              <a:rPr lang="en-US" dirty="0"/>
              <a:t>Provides real-time operational support to federal, state, local and international agencies involved in the enforcement and interdiction of bulk value and illicit proceeds </a:t>
            </a:r>
          </a:p>
          <a:p>
            <a:pPr>
              <a:spcAft>
                <a:spcPts val="800"/>
              </a:spcAft>
            </a:pPr>
            <a:r>
              <a:rPr lang="en-US" dirty="0"/>
              <a:t>As TCOs have evolved and embraced technological advances and emerging financial sectors to diversify their laundering methods, </a:t>
            </a:r>
          </a:p>
          <a:p>
            <a:pPr>
              <a:spcAft>
                <a:spcPts val="800"/>
              </a:spcAft>
            </a:pPr>
            <a:r>
              <a:rPr lang="en-US" dirty="0"/>
              <a:t>BCSC has also adapted to expand the breadth of illicit value transfer to include stored value, pre-paid cards, access devices, and digital currency or virtual assets.</a:t>
            </a:r>
          </a:p>
        </p:txBody>
      </p:sp>
      <p:pic>
        <p:nvPicPr>
          <p:cNvPr id="4" name="Picture 8" descr="Bulk Cash Smuggling Transactions - Public Safety ...">
            <a:extLst>
              <a:ext uri="{FF2B5EF4-FFF2-40B4-BE49-F238E27FC236}">
                <a16:creationId xmlns:a16="http://schemas.microsoft.com/office/drawing/2014/main" id="{3D48FF1B-768C-724C-8D4E-4C2A05FAB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3253" y="1935126"/>
            <a:ext cx="2375850" cy="2370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399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82208" y="187693"/>
            <a:ext cx="6172200" cy="857250"/>
          </a:xfrm>
        </p:spPr>
        <p:txBody>
          <a:bodyPr>
            <a:normAutofit/>
          </a:bodyPr>
          <a:lstStyle/>
          <a:p>
            <a:pPr algn="ctr"/>
            <a:r>
              <a:rPr lang="en-US" dirty="0"/>
              <a:t>Bulk Cash Smuggling</a:t>
            </a:r>
          </a:p>
        </p:txBody>
      </p:sp>
      <p:sp>
        <p:nvSpPr>
          <p:cNvPr id="3" name="Content Placeholder 2"/>
          <p:cNvSpPr>
            <a:spLocks noGrp="1"/>
          </p:cNvSpPr>
          <p:nvPr>
            <p:ph idx="4294967295"/>
          </p:nvPr>
        </p:nvSpPr>
        <p:spPr>
          <a:xfrm>
            <a:off x="428426" y="1119187"/>
            <a:ext cx="8778875" cy="4619625"/>
          </a:xfrm>
        </p:spPr>
        <p:txBody>
          <a:bodyPr>
            <a:normAutofit/>
          </a:bodyPr>
          <a:lstStyle/>
          <a:p>
            <a:pPr marL="0" lvl="0" indent="0">
              <a:buNone/>
            </a:pPr>
            <a:r>
              <a:rPr lang="en-US" sz="3200" dirty="0">
                <a:latin typeface="Calibri" panose="020F0502020204030204" pitchFamily="34" charset="0"/>
                <a:cs typeface="Calibri" panose="020F0502020204030204" pitchFamily="34" charset="0"/>
              </a:rPr>
              <a:t>Cash is bulky, no criminal wants to carry $1 million in currency out of, or into the USA in a suitcase if they can avoid it</a:t>
            </a:r>
          </a:p>
          <a:p>
            <a:pPr lvl="1">
              <a:buFont typeface="Wingdings" pitchFamily="2" charset="2"/>
              <a:buChar char="§"/>
            </a:pPr>
            <a:r>
              <a:rPr lang="en-US" sz="3200" dirty="0">
                <a:latin typeface="Calibri" panose="020F0502020204030204" pitchFamily="34" charset="0"/>
                <a:cs typeface="Calibri" panose="020F0502020204030204" pitchFamily="34" charset="0"/>
              </a:rPr>
              <a:t>Carrying money physically across the border has never been the criminal’s first choice of methods of moving money to a foreign bank</a:t>
            </a:r>
          </a:p>
          <a:p>
            <a:pPr lvl="1">
              <a:buFont typeface="Wingdings" pitchFamily="2" charset="2"/>
              <a:buChar char="§"/>
            </a:pPr>
            <a:r>
              <a:rPr lang="en-US" sz="3200" dirty="0">
                <a:latin typeface="Calibri" panose="020F0502020204030204" pitchFamily="34" charset="0"/>
                <a:cs typeface="Calibri" panose="020F0502020204030204" pitchFamily="34" charset="0"/>
              </a:rPr>
              <a:t>Target</a:t>
            </a:r>
          </a:p>
          <a:p>
            <a:pPr lvl="2">
              <a:buFont typeface="Wingdings" pitchFamily="2" charset="2"/>
              <a:buChar char="§"/>
            </a:pPr>
            <a:r>
              <a:rPr lang="en-US" sz="2400" dirty="0">
                <a:latin typeface="Calibri" panose="020F0502020204030204" pitchFamily="34" charset="0"/>
                <a:cs typeface="Calibri" panose="020F0502020204030204" pitchFamily="34" charset="0"/>
              </a:rPr>
              <a:t>Law Enforcement seizures</a:t>
            </a:r>
          </a:p>
          <a:p>
            <a:pPr lvl="2">
              <a:buFont typeface="Wingdings" pitchFamily="2" charset="2"/>
              <a:buChar char="§"/>
            </a:pPr>
            <a:r>
              <a:rPr lang="en-US" sz="2400" dirty="0">
                <a:latin typeface="Calibri" panose="020F0502020204030204" pitchFamily="34" charset="0"/>
                <a:cs typeface="Calibri" panose="020F0502020204030204" pitchFamily="34" charset="0"/>
              </a:rPr>
              <a:t>Courier becomes a target for other criminals</a:t>
            </a:r>
          </a:p>
          <a:p>
            <a:pPr lvl="2">
              <a:buFont typeface="Wingdings" pitchFamily="2" charset="2"/>
              <a:buChar char="§"/>
            </a:pPr>
            <a:r>
              <a:rPr lang="en-US" sz="2400" dirty="0">
                <a:latin typeface="Calibri" panose="020F0502020204030204" pitchFamily="34" charset="0"/>
                <a:cs typeface="Calibri" panose="020F0502020204030204" pitchFamily="34" charset="0"/>
              </a:rPr>
              <a:t>Courier becomes corrupted</a:t>
            </a:r>
          </a:p>
          <a:p>
            <a:endParaRPr lang="en-US" b="1" dirty="0"/>
          </a:p>
        </p:txBody>
      </p:sp>
      <p:sp>
        <p:nvSpPr>
          <p:cNvPr id="5" name="TextBox 4"/>
          <p:cNvSpPr txBox="1"/>
          <p:nvPr/>
        </p:nvSpPr>
        <p:spPr>
          <a:xfrm>
            <a:off x="8538397" y="5686098"/>
            <a:ext cx="3360215"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lumMod val="75000"/>
                    <a:lumOff val="25000"/>
                  </a:prstClr>
                </a:solidFill>
                <a:effectLst/>
                <a:uLnTx/>
                <a:uFillTx/>
                <a:latin typeface="Century Gothic" panose="020B0502020202020204"/>
                <a:ea typeface="+mn-ea"/>
                <a:cs typeface="+mn-cs"/>
              </a:rPr>
              <a:t>Fact</a:t>
            </a:r>
            <a:r>
              <a:rPr kumimoji="0" lang="en-US" sz="1100" b="1" i="0" u="none" strike="noStrike" kern="1200" cap="none" spc="0" normalizeH="0" baseline="0" noProof="0" dirty="0">
                <a:ln>
                  <a:noFill/>
                </a:ln>
                <a:solidFill>
                  <a:srgbClr val="FF0000"/>
                </a:solidFill>
                <a:effectLst/>
                <a:uLnTx/>
                <a:uFillTx/>
                <a:latin typeface="Century Gothic" panose="020B0502020202020204"/>
                <a:ea typeface="+mn-ea"/>
                <a:cs typeface="+mn-cs"/>
              </a:rPr>
              <a:t>: 1 million dollars in $100 bills = 21lbs. 11 </a:t>
            </a:r>
            <a:r>
              <a:rPr kumimoji="0" lang="en-US" sz="1100" b="1" i="0" u="none" strike="noStrike" kern="1200" cap="none" spc="0" normalizeH="0" baseline="0" noProof="0" dirty="0" err="1">
                <a:ln>
                  <a:noFill/>
                </a:ln>
                <a:solidFill>
                  <a:srgbClr val="FF0000"/>
                </a:solidFill>
                <a:effectLst/>
                <a:uLnTx/>
                <a:uFillTx/>
                <a:latin typeface="Century Gothic" panose="020B0502020202020204"/>
                <a:ea typeface="+mn-ea"/>
                <a:cs typeface="+mn-cs"/>
              </a:rPr>
              <a:t>oz</a:t>
            </a:r>
            <a:endParaRPr kumimoji="0" lang="en-US" sz="11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p:txBody>
      </p:sp>
      <p:pic>
        <p:nvPicPr>
          <p:cNvPr id="3074" name="Picture 2" descr="Bulk Cash Smuggling Center | ICE">
            <a:extLst>
              <a:ext uri="{FF2B5EF4-FFF2-40B4-BE49-F238E27FC236}">
                <a16:creationId xmlns:a16="http://schemas.microsoft.com/office/drawing/2014/main" id="{28B13A3F-83A9-0D49-9049-6C1E5F5F4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4363" y="289129"/>
            <a:ext cx="2109211" cy="16873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ulk Cash Smuggling Center | ICE">
            <a:extLst>
              <a:ext uri="{FF2B5EF4-FFF2-40B4-BE49-F238E27FC236}">
                <a16:creationId xmlns:a16="http://schemas.microsoft.com/office/drawing/2014/main" id="{A7B1A130-4B19-994E-B3E6-E0C7AAFB2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8337" y="2069374"/>
            <a:ext cx="2109211" cy="168736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hysical transportation of Cash or Combating Bulk Cash ...">
            <a:extLst>
              <a:ext uri="{FF2B5EF4-FFF2-40B4-BE49-F238E27FC236}">
                <a16:creationId xmlns:a16="http://schemas.microsoft.com/office/drawing/2014/main" id="{4B835CF2-6E40-A346-A5A1-75ADC8EB4C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7251" y="3849619"/>
            <a:ext cx="2200297" cy="1457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452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B164-F1E9-D748-84A2-5BB490810C39}"/>
              </a:ext>
            </a:extLst>
          </p:cNvPr>
          <p:cNvSpPr>
            <a:spLocks noGrp="1"/>
          </p:cNvSpPr>
          <p:nvPr>
            <p:ph type="title"/>
          </p:nvPr>
        </p:nvSpPr>
        <p:spPr>
          <a:xfrm>
            <a:off x="1306033" y="81885"/>
            <a:ext cx="10515600" cy="1325563"/>
          </a:xfrm>
        </p:spPr>
        <p:txBody>
          <a:bodyPr/>
          <a:lstStyle/>
          <a:p>
            <a:r>
              <a:rPr lang="en-US" dirty="0"/>
              <a:t>DEA 2020 National Threat Assessment</a:t>
            </a:r>
          </a:p>
        </p:txBody>
      </p:sp>
      <p:sp>
        <p:nvSpPr>
          <p:cNvPr id="3" name="Content Placeholder 2">
            <a:extLst>
              <a:ext uri="{FF2B5EF4-FFF2-40B4-BE49-F238E27FC236}">
                <a16:creationId xmlns:a16="http://schemas.microsoft.com/office/drawing/2014/main" id="{9CD602F8-FE34-DD47-802A-31B34D93489F}"/>
              </a:ext>
            </a:extLst>
          </p:cNvPr>
          <p:cNvSpPr>
            <a:spLocks noGrp="1"/>
          </p:cNvSpPr>
          <p:nvPr>
            <p:ph idx="1"/>
          </p:nvPr>
        </p:nvSpPr>
        <p:spPr>
          <a:xfrm>
            <a:off x="838200" y="1407448"/>
            <a:ext cx="10515600" cy="4351338"/>
          </a:xfrm>
        </p:spPr>
        <p:txBody>
          <a:bodyPr>
            <a:normAutofit lnSpcReduction="10000"/>
          </a:bodyPr>
          <a:lstStyle/>
          <a:p>
            <a:r>
              <a:rPr lang="en-US" dirty="0"/>
              <a:t> In 2019, California, Ohio, and Texas reported the highest dollar amounts in bulk cash seizures for a combined total of $131,039,840 USC. </a:t>
            </a:r>
          </a:p>
          <a:p>
            <a:r>
              <a:rPr lang="en-US" dirty="0"/>
              <a:t>In the first six months of 2020, California, New York, and Texas accounted for 39 percent of the bulk cash seized. </a:t>
            </a:r>
          </a:p>
          <a:p>
            <a:r>
              <a:rPr lang="en-US" dirty="0"/>
              <a:t>Border restrictions between the United States and Mexico, brought on due to the pandemic, have increased the difficulty of transporting loads of bulk currency from the United States across the SWB into Mexico. </a:t>
            </a:r>
          </a:p>
          <a:p>
            <a:r>
              <a:rPr lang="en-US" dirty="0"/>
              <a:t>As a result, large amounts of U.S. currency are being held along the U.S. side, awaiting transport to Mexico.</a:t>
            </a:r>
          </a:p>
        </p:txBody>
      </p:sp>
    </p:spTree>
    <p:extLst>
      <p:ext uri="{BB962C8B-B14F-4D97-AF65-F5344CB8AC3E}">
        <p14:creationId xmlns:p14="http://schemas.microsoft.com/office/powerpoint/2010/main" val="48301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72391" y="115140"/>
            <a:ext cx="7637463" cy="871538"/>
          </a:xfrm>
        </p:spPr>
        <p:txBody>
          <a:bodyPr>
            <a:noAutofit/>
          </a:bodyPr>
          <a:lstStyle/>
          <a:p>
            <a:r>
              <a:rPr lang="en-US" dirty="0"/>
              <a:t>The Bulk Cash Business Process</a:t>
            </a:r>
          </a:p>
        </p:txBody>
      </p:sp>
      <p:pic>
        <p:nvPicPr>
          <p:cNvPr id="6" name="Content Placeholder 7"/>
          <p:cNvPicPr>
            <a:picLocks noGrp="1"/>
          </p:cNvPicPr>
          <p:nvPr>
            <p:ph idx="4294967295"/>
          </p:nvPr>
        </p:nvPicPr>
        <p:blipFill>
          <a:blip r:embed="rId5" cstate="print"/>
          <a:srcRect/>
          <a:stretch>
            <a:fillRect/>
          </a:stretch>
        </p:blipFill>
        <p:spPr bwMode="auto">
          <a:xfrm>
            <a:off x="1455821" y="1292875"/>
            <a:ext cx="8270604" cy="4566504"/>
          </a:xfrm>
          <a:prstGeom prst="rect">
            <a:avLst/>
          </a:prstGeom>
          <a:noFill/>
          <a:ln w="88900">
            <a:solidFill>
              <a:srgbClr val="FFC000"/>
            </a:solidFill>
            <a:miter lim="800000"/>
            <a:headEnd/>
            <a:tailEnd/>
          </a:ln>
        </p:spPr>
      </p:pic>
      <p:pic>
        <p:nvPicPr>
          <p:cNvPr id="8" name="Cash Smuggling  National Geographic.mp4">
            <a:hlinkClick r:id="" action="ppaction://media"/>
            <a:extLst>
              <a:ext uri="{FF2B5EF4-FFF2-40B4-BE49-F238E27FC236}">
                <a16:creationId xmlns:a16="http://schemas.microsoft.com/office/drawing/2014/main" id="{03490F8F-4283-0D41-901E-A8B9932D24D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16816" y="229556"/>
            <a:ext cx="1357357" cy="763513"/>
          </a:xfrm>
          <a:prstGeom prst="rect">
            <a:avLst/>
          </a:prstGeom>
        </p:spPr>
      </p:pic>
    </p:spTree>
    <p:extLst>
      <p:ext uri="{BB962C8B-B14F-4D97-AF65-F5344CB8AC3E}">
        <p14:creationId xmlns:p14="http://schemas.microsoft.com/office/powerpoint/2010/main" val="260063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2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fullScrn="1">
              <p:cMediaNode vol="80000">
                <p:cTn id="12"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7236D-4AD3-754D-A070-127DE6A71EF5}"/>
              </a:ext>
            </a:extLst>
          </p:cNvPr>
          <p:cNvSpPr>
            <a:spLocks noGrp="1"/>
          </p:cNvSpPr>
          <p:nvPr>
            <p:ph type="title"/>
          </p:nvPr>
        </p:nvSpPr>
        <p:spPr/>
        <p:txBody>
          <a:bodyPr/>
          <a:lstStyle/>
          <a:p>
            <a:r>
              <a:rPr lang="en-US" dirty="0"/>
              <a:t>Money Laundering and Bulk Cash Typical Scheme</a:t>
            </a:r>
          </a:p>
        </p:txBody>
      </p:sp>
      <p:sp>
        <p:nvSpPr>
          <p:cNvPr id="3" name="Content Placeholder 2">
            <a:extLst>
              <a:ext uri="{FF2B5EF4-FFF2-40B4-BE49-F238E27FC236}">
                <a16:creationId xmlns:a16="http://schemas.microsoft.com/office/drawing/2014/main" id="{CB59C6E3-EE72-FA49-8115-6F34488B8F21}"/>
              </a:ext>
            </a:extLst>
          </p:cNvPr>
          <p:cNvSpPr>
            <a:spLocks noGrp="1"/>
          </p:cNvSpPr>
          <p:nvPr>
            <p:ph idx="1"/>
          </p:nvPr>
        </p:nvSpPr>
        <p:spPr>
          <a:xfrm>
            <a:off x="838200" y="2045955"/>
            <a:ext cx="10515600" cy="3121468"/>
          </a:xfrm>
        </p:spPr>
        <p:txBody>
          <a:bodyPr/>
          <a:lstStyle/>
          <a:p>
            <a:r>
              <a:rPr lang="en-US" dirty="0"/>
              <a:t>Combination of structured bank deposits, funnel accounts, and bulk cash smuggling. </a:t>
            </a:r>
          </a:p>
          <a:p>
            <a:r>
              <a:rPr lang="en-US" dirty="0"/>
              <a:t>Pooling of proceeds into a single account as the result of small cash deposits at bank branches throughout the country, </a:t>
            </a:r>
          </a:p>
          <a:p>
            <a:r>
              <a:rPr lang="en-US" dirty="0"/>
              <a:t>Then either wiring the collected funds to Mexico or withdrawing them in currency near the Southwest border for smuggling into Mexico. </a:t>
            </a:r>
          </a:p>
          <a:p>
            <a:pPr marL="0" indent="0">
              <a:buNone/>
            </a:pPr>
            <a:endParaRPr lang="en-US" dirty="0"/>
          </a:p>
        </p:txBody>
      </p:sp>
    </p:spTree>
    <p:extLst>
      <p:ext uri="{BB962C8B-B14F-4D97-AF65-F5344CB8AC3E}">
        <p14:creationId xmlns:p14="http://schemas.microsoft.com/office/powerpoint/2010/main" val="1584924902"/>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6722</Words>
  <Application>Microsoft Macintosh PowerPoint</Application>
  <PresentationFormat>Widescreen</PresentationFormat>
  <Paragraphs>189</Paragraphs>
  <Slides>11</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.Apple Color Emoji UI</vt:lpstr>
      <vt:lpstr>Arial</vt:lpstr>
      <vt:lpstr>Calibri</vt:lpstr>
      <vt:lpstr>Century Gothic</vt:lpstr>
      <vt:lpstr>Copperplate</vt:lpstr>
      <vt:lpstr>TimesNewRomanPS</vt:lpstr>
      <vt:lpstr>TimesNewRomanPSMT</vt:lpstr>
      <vt:lpstr>Wingdings</vt:lpstr>
      <vt:lpstr>3_Office Theme</vt:lpstr>
      <vt:lpstr>Trade Based Money Laundering</vt:lpstr>
      <vt:lpstr>HSI- Trade Transparency Unit (TTU)</vt:lpstr>
      <vt:lpstr>Data Analysis &amp; Research for Trade Transparency System (FALCON-DARTTS)</vt:lpstr>
      <vt:lpstr> FALCON-DARTTS</vt:lpstr>
      <vt:lpstr>National Bulk Cash Smuggling Center (BCSC)</vt:lpstr>
      <vt:lpstr>Bulk Cash Smuggling</vt:lpstr>
      <vt:lpstr>DEA 2020 National Threat Assessment</vt:lpstr>
      <vt:lpstr>The Bulk Cash Business Process</vt:lpstr>
      <vt:lpstr>Money Laundering and Bulk Cash Typical Scheme</vt:lpstr>
      <vt:lpstr>FinCEN issued a Geographic Targeting Order (GTO) </vt:lpstr>
      <vt:lpstr>Decrease in seizures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Trade Based Money Laundering</dc:title>
  <dc:creator>Michael Loughnane</dc:creator>
  <cp:lastModifiedBy>Michael Loughnane</cp:lastModifiedBy>
  <cp:revision>1</cp:revision>
  <dcterms:created xsi:type="dcterms:W3CDTF">2021-05-12T19:29:24Z</dcterms:created>
  <dcterms:modified xsi:type="dcterms:W3CDTF">2021-05-12T19:31:51Z</dcterms:modified>
</cp:coreProperties>
</file>