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559" r:id="rId2"/>
    <p:sldId id="459" r:id="rId3"/>
    <p:sldId id="460" r:id="rId4"/>
    <p:sldId id="489" r:id="rId5"/>
    <p:sldId id="753" r:id="rId6"/>
    <p:sldId id="490" r:id="rId7"/>
    <p:sldId id="491" r:id="rId8"/>
    <p:sldId id="492" r:id="rId9"/>
    <p:sldId id="493" r:id="rId10"/>
    <p:sldId id="495" r:id="rId11"/>
    <p:sldId id="494" r:id="rId12"/>
    <p:sldId id="49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9"/>
    <p:restoredTop sz="94718"/>
  </p:normalViewPr>
  <p:slideViewPr>
    <p:cSldViewPr snapToGrid="0" snapToObjects="1">
      <p:cViewPr varScale="1">
        <p:scale>
          <a:sx n="92" d="100"/>
          <a:sy n="92" d="100"/>
        </p:scale>
        <p:origin x="10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CD5A9F-428B-3140-875E-3366317C70A9}" type="datetimeFigureOut">
              <a:rPr lang="en-US" smtClean="0"/>
              <a:t>5/12/21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97801-364C-7540-AE92-162F5EB49D04}" type="slidenum">
              <a:rPr lang="en-US" smtClean="0"/>
              <a:t>‹#›</a:t>
            </a:fld>
            <a:endParaRPr lang="en-US"/>
          </a:p>
        </p:txBody>
      </p:sp>
    </p:spTree>
    <p:extLst>
      <p:ext uri="{BB962C8B-B14F-4D97-AF65-F5344CB8AC3E}">
        <p14:creationId xmlns:p14="http://schemas.microsoft.com/office/powerpoint/2010/main" val="332243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Legal_instrumen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Size" TargetMode="External"/><Relationship Id="rId5" Type="http://schemas.openxmlformats.org/officeDocument/2006/relationships/hyperlink" Target="https://en.wikipedia.org/wiki/Weight" TargetMode="External"/><Relationship Id="rId4" Type="http://schemas.openxmlformats.org/officeDocument/2006/relationships/hyperlink" Target="https://en.wikipedia.org/wiki/Ownership"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and Background</a:t>
            </a:r>
          </a:p>
          <a:p>
            <a:endParaRPr lang="en-US" dirty="0"/>
          </a:p>
          <a:p>
            <a:r>
              <a:rPr lang="en-US" dirty="0"/>
              <a:t>Divide into groups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F8633-6A65-447F-AC69-AB1C2E21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925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kern="1200" dirty="0" err="1">
                <a:solidFill>
                  <a:schemeClr val="tx1"/>
                </a:solidFill>
                <a:effectLst/>
                <a:latin typeface="Times New Roman" pitchFamily="18" charset="0"/>
                <a:ea typeface="ＭＳ Ｐゴシック" pitchFamily="-84" charset="-128"/>
                <a:cs typeface="+mn-cs"/>
              </a:rPr>
              <a:t>Wolfsberg</a:t>
            </a:r>
            <a:r>
              <a:rPr lang="en-US" sz="1400" kern="1200" dirty="0">
                <a:solidFill>
                  <a:schemeClr val="tx1"/>
                </a:solidFill>
                <a:effectLst/>
                <a:latin typeface="Times New Roman" pitchFamily="18" charset="0"/>
                <a:ea typeface="ＭＳ Ｐゴシック" pitchFamily="-84" charset="-128"/>
                <a:cs typeface="+mn-cs"/>
              </a:rPr>
              <a:t> Group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kern="1200" dirty="0">
                <a:solidFill>
                  <a:schemeClr val="tx1"/>
                </a:solidFill>
                <a:effectLst/>
                <a:latin typeface="Times New Roman" pitchFamily="18" charset="0"/>
                <a:ea typeface="ＭＳ Ｐゴシック" pitchFamily="-84" charset="-128"/>
                <a:cs typeface="+mn-cs"/>
              </a:rPr>
              <a:t>One of the basic tenets of trade finance, codified in international standard banking practice through the ICC sets of rules, is that “Banks deal with documents and not with goods, services or performance to which the documents may relate”. Banks do not get involved with the physical goods nor do they have the capability to do so. This overarching principle is the basis for defining what degree of scrutiny and understanding a FI can bring to the identification of unusual activity involving a trade finance transaction.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B1BDE0-13B0-49CA-A809-A583F39BE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372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7DF18-9183-4153-8E2B-E88F8237D6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85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a:t>
            </a:r>
            <a:r>
              <a:rPr lang="en-US" sz="1200" b="0" i="1" u="none" strike="noStrike" kern="1200" dirty="0">
                <a:solidFill>
                  <a:schemeClr val="tx1"/>
                </a:solidFill>
                <a:effectLst/>
                <a:latin typeface="+mn-lt"/>
                <a:ea typeface="+mn-ea"/>
                <a:cs typeface="+mn-cs"/>
              </a:rPr>
              <a:t>Bill of Lading</a:t>
            </a:r>
            <a:r>
              <a:rPr lang="en-US" sz="1200" b="0" i="0" u="none" strike="noStrike" kern="1200" dirty="0">
                <a:solidFill>
                  <a:schemeClr val="tx1"/>
                </a:solidFill>
                <a:effectLst/>
                <a:latin typeface="+mn-lt"/>
                <a:ea typeface="+mn-ea"/>
                <a:cs typeface="+mn-cs"/>
              </a:rPr>
              <a:t> (commonly abbreviated as B/L or BOL) is a document used in domestic and international trade globally. It is a receipt issued by the carrier once the goods have been loaded onto the vessel. It details the type, quantity and destination of the merchandise being carried, requires the carrier to deliver the merchandise to the appropriate party and (if negotiable) gives title to the goods detailed upon it to the consignee noted on the bill itself. It can also be used as proof of shipment for customs and insurance purposes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7DF18-9183-4153-8E2B-E88F8237D6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47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 a document detailing a ship's contents and cargo and listing passengers and crew, for the use of customs officers. </a:t>
            </a:r>
            <a:br>
              <a:rPr lang="en-US" dirty="0"/>
            </a:br>
            <a:r>
              <a:rPr lang="en-US" sz="1200" b="0" i="0" u="none" strike="noStrike" kern="1200" dirty="0">
                <a:solidFill>
                  <a:schemeClr val="tx1"/>
                </a:solidFill>
                <a:effectLst/>
                <a:latin typeface="+mn-lt"/>
                <a:ea typeface="+mn-ea"/>
                <a:cs typeface="+mn-cs"/>
              </a:rPr>
              <a:t>(I assume that the same will hold for a </a:t>
            </a:r>
            <a:r>
              <a:rPr lang="en-US" sz="1200" b="0" i="1" u="none" strike="noStrike" kern="1200" dirty="0">
                <a:solidFill>
                  <a:schemeClr val="tx1"/>
                </a:solidFill>
                <a:effectLst/>
                <a:latin typeface="+mn-lt"/>
                <a:ea typeface="+mn-ea"/>
                <a:cs typeface="+mn-cs"/>
              </a:rPr>
              <a:t>shipping</a:t>
            </a:r>
            <a:r>
              <a:rPr lang="en-US" sz="1200" b="0" i="0" u="none" strike="noStrike" kern="1200" dirty="0">
                <a:solidFill>
                  <a:schemeClr val="tx1"/>
                </a:solidFill>
                <a:effectLst/>
                <a:latin typeface="+mn-lt"/>
                <a:ea typeface="+mn-ea"/>
                <a:cs typeface="+mn-cs"/>
              </a:rPr>
              <a:t> manifest.)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general, a bill of lading serves as a </a:t>
            </a:r>
            <a:r>
              <a:rPr lang="en-US" sz="1200" b="0" i="0" u="none" strike="noStrike" kern="1200" dirty="0">
                <a:solidFill>
                  <a:schemeClr val="tx1"/>
                </a:solidFill>
                <a:effectLst/>
                <a:latin typeface="+mn-lt"/>
                <a:ea typeface="+mn-ea"/>
                <a:cs typeface="+mn-cs"/>
                <a:hlinkClick r:id="rId3" tooltip="Legal instrument"/>
              </a:rPr>
              <a:t>legal instrument</a:t>
            </a:r>
            <a:r>
              <a:rPr lang="en-US" sz="1200" b="0" i="0" u="none" strike="noStrike" kern="1200" dirty="0">
                <a:solidFill>
                  <a:schemeClr val="tx1"/>
                </a:solidFill>
                <a:effectLst/>
                <a:latin typeface="+mn-lt"/>
                <a:ea typeface="+mn-ea"/>
                <a:cs typeface="+mn-cs"/>
              </a:rPr>
              <a:t> focusing on and documenting such issues as </a:t>
            </a:r>
            <a:r>
              <a:rPr lang="en-US" sz="1200" b="0" i="0" u="none" strike="noStrike" kern="1200" dirty="0">
                <a:solidFill>
                  <a:schemeClr val="tx1"/>
                </a:solidFill>
                <a:effectLst/>
                <a:latin typeface="+mn-lt"/>
                <a:ea typeface="+mn-ea"/>
                <a:cs typeface="+mn-cs"/>
                <a:hlinkClick r:id="rId4" tooltip="Ownership"/>
              </a:rPr>
              <a:t>ownership</a:t>
            </a:r>
            <a:r>
              <a:rPr lang="en-US" sz="1200" b="0" i="0" u="none" strike="noStrike" kern="1200" dirty="0">
                <a:solidFill>
                  <a:schemeClr val="tx1"/>
                </a:solidFill>
                <a:effectLst/>
                <a:latin typeface="+mn-lt"/>
                <a:ea typeface="+mn-ea"/>
                <a:cs typeface="+mn-cs"/>
              </a:rPr>
              <a:t>, whereas a cargo manifest is often more concerned with physical aspects of the cargo, such as </a:t>
            </a:r>
            <a:r>
              <a:rPr lang="en-US" sz="1200" b="0" i="0" u="none" strike="noStrike" kern="1200" dirty="0">
                <a:solidFill>
                  <a:schemeClr val="tx1"/>
                </a:solidFill>
                <a:effectLst/>
                <a:latin typeface="+mn-lt"/>
                <a:ea typeface="+mn-ea"/>
                <a:cs typeface="+mn-cs"/>
                <a:hlinkClick r:id="rId5" tooltip="Weight"/>
              </a:rPr>
              <a:t>weight</a:t>
            </a:r>
            <a:r>
              <a:rPr lang="en-US" sz="1200" b="0" i="0" u="none" strike="noStrike"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6" tooltip="Size"/>
              </a:rPr>
              <a:t>size</a:t>
            </a:r>
            <a:r>
              <a:rPr lang="en-US" sz="1200" b="0" i="0" u="none" strike="noStrike" kern="1200" dirty="0">
                <a:solidFill>
                  <a:schemeClr val="tx1"/>
                </a:solidFill>
                <a:effectLst/>
                <a:latin typeface="+mn-lt"/>
                <a:ea typeface="+mn-ea"/>
                <a:cs typeface="+mn-cs"/>
              </a:rPr>
              <a:t>. When the cargo is being shipped by several different shipping companies on the same vessel, there will usually be separate bills of lading for each company, but only a single consolidated cargo manifest.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7DF18-9183-4153-8E2B-E88F8237D6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083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F560-6179-4900-AC59-CB7561F70FD0}"/>
              </a:ext>
            </a:extLst>
          </p:cNvPr>
          <p:cNvSpPr>
            <a:spLocks noGrp="1"/>
          </p:cNvSpPr>
          <p:nvPr>
            <p:ph type="ctrTitle"/>
          </p:nvPr>
        </p:nvSpPr>
        <p:spPr>
          <a:xfrm>
            <a:off x="1524000" y="1122363"/>
            <a:ext cx="7482128" cy="2387600"/>
          </a:xfrm>
        </p:spPr>
        <p:txBody>
          <a:bodyPr anchor="b"/>
          <a:lstStyle>
            <a:lvl1pPr algn="ctr">
              <a:defRPr sz="6000" b="1" i="0">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FE83B-C816-48D8-9BA6-5D3ACB388F74}"/>
              </a:ext>
            </a:extLst>
          </p:cNvPr>
          <p:cNvSpPr>
            <a:spLocks noGrp="1"/>
          </p:cNvSpPr>
          <p:nvPr>
            <p:ph type="subTitle" idx="1"/>
          </p:nvPr>
        </p:nvSpPr>
        <p:spPr>
          <a:xfrm>
            <a:off x="1524000" y="3602038"/>
            <a:ext cx="7482128" cy="1655762"/>
          </a:xfrm>
        </p:spPr>
        <p:txBody>
          <a:bodyPr/>
          <a:lstStyle>
            <a:lvl1pPr marL="0" indent="0" algn="ctr">
              <a:buNone/>
              <a:defRPr sz="2400">
                <a:latin typeface="+mn-lt"/>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55208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CCA36-E32A-4230-8CE6-566F63F3FA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1CF5C2-5DA5-439E-A892-3130F987DB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862DF-0E35-4CB3-B461-484D044EC861}"/>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5" name="Footer Placeholder 4">
            <a:extLst>
              <a:ext uri="{FF2B5EF4-FFF2-40B4-BE49-F238E27FC236}">
                <a16:creationId xmlns:a16="http://schemas.microsoft.com/office/drawing/2014/main" id="{DDCF824C-ABC2-4FE6-8711-D9CE044A8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3A2F2-B255-4500-AD3A-04446072998F}"/>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273502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1FB321-0CC8-4619-B217-7F6A992D12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B35C2B-771A-438A-9B67-BE613E3AC9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88AB9-B5D5-4E60-9675-EF1283F90B25}"/>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5" name="Footer Placeholder 4">
            <a:extLst>
              <a:ext uri="{FF2B5EF4-FFF2-40B4-BE49-F238E27FC236}">
                <a16:creationId xmlns:a16="http://schemas.microsoft.com/office/drawing/2014/main" id="{31A7E658-FAB1-455D-B924-9B3D274A6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78680-0AD0-4070-A8FA-BCCADEA157C0}"/>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2946119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20E9-B9BA-3945-9651-7AC3B2E099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0283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BF21B0-5DE3-B147-945A-F70BDBACC0EE}"/>
              </a:ext>
            </a:extLst>
          </p:cNvPr>
          <p:cNvSpPr>
            <a:spLocks noGrp="1"/>
          </p:cNvSpPr>
          <p:nvPr>
            <p:ph type="title"/>
          </p:nvPr>
        </p:nvSpPr>
        <p:spPr>
          <a:xfrm>
            <a:off x="4281714" y="367043"/>
            <a:ext cx="10515600" cy="6973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519166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BF21B0-5DE3-B147-945A-F70BDBACC0EE}"/>
              </a:ext>
            </a:extLst>
          </p:cNvPr>
          <p:cNvSpPr>
            <a:spLocks noGrp="1"/>
          </p:cNvSpPr>
          <p:nvPr>
            <p:ph type="title"/>
          </p:nvPr>
        </p:nvSpPr>
        <p:spPr>
          <a:xfrm>
            <a:off x="4281714" y="367043"/>
            <a:ext cx="10515600" cy="6973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698464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4212" y="3843869"/>
            <a:ext cx="6400800" cy="1947333"/>
          </a:xfrm>
        </p:spPr>
        <p:txBody>
          <a:bodyPr anchor="t">
            <a:normAutofit/>
          </a:bodyPr>
          <a:lstStyle>
            <a:lvl1pPr marL="0" indent="0" algn="l">
              <a:buNone/>
              <a:defRPr sz="2100" baseline="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1" y="91547"/>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8" y="32280"/>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7" y="609603"/>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Group 9"/>
          <p:cNvGrpSpPr/>
          <p:nvPr userDrawn="1"/>
        </p:nvGrpSpPr>
        <p:grpSpPr>
          <a:xfrm>
            <a:off x="8733331" y="3305858"/>
            <a:ext cx="3594084" cy="2884406"/>
            <a:chOff x="8568534" y="3225175"/>
            <a:chExt cx="3594084" cy="2884406"/>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8534" y="3225175"/>
              <a:ext cx="3503599" cy="2707326"/>
            </a:xfrm>
            <a:prstGeom prst="rect">
              <a:avLst/>
            </a:prstGeom>
          </p:spPr>
        </p:pic>
        <p:sp>
          <p:nvSpPr>
            <p:cNvPr id="12" name="TextBox 11"/>
            <p:cNvSpPr txBox="1"/>
            <p:nvPr/>
          </p:nvSpPr>
          <p:spPr>
            <a:xfrm>
              <a:off x="8605231" y="5740249"/>
              <a:ext cx="3557387" cy="369332"/>
            </a:xfrm>
            <a:prstGeom prst="rect">
              <a:avLst/>
            </a:prstGeom>
            <a:noFill/>
          </p:spPr>
          <p:txBody>
            <a:bodyPr wrap="square" rtlCol="0">
              <a:spAutoFit/>
            </a:bodyPr>
            <a:lstStyle/>
            <a:p>
              <a:r>
                <a:rPr lang="en-US" sz="1800" i="1" dirty="0"/>
                <a:t>“Value Touches Everything”</a:t>
              </a:r>
            </a:p>
          </p:txBody>
        </p:sp>
      </p:grpSp>
      <p:sp>
        <p:nvSpPr>
          <p:cNvPr id="20" name="Rectangle 19">
            <a:extLst>
              <a:ext uri="{FF2B5EF4-FFF2-40B4-BE49-F238E27FC236}">
                <a16:creationId xmlns:a16="http://schemas.microsoft.com/office/drawing/2014/main" id="{6409B1EF-B652-7E46-A2C4-9CBDAA2C00F0}"/>
              </a:ext>
            </a:extLst>
          </p:cNvPr>
          <p:cNvSpPr/>
          <p:nvPr userDrawn="1"/>
        </p:nvSpPr>
        <p:spPr>
          <a:xfrm>
            <a:off x="-11431" y="6358467"/>
            <a:ext cx="12192000" cy="49953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800" dirty="0"/>
              <a:t> 		</a:t>
            </a:r>
          </a:p>
          <a:p>
            <a:pPr marL="0" marR="0" indent="0" algn="l" defTabSz="914377" rtl="0" eaLnBrk="1" fontAlgn="auto" latinLnBrk="0" hangingPunct="1">
              <a:lnSpc>
                <a:spcPct val="100000"/>
              </a:lnSpc>
              <a:spcBef>
                <a:spcPts val="0"/>
              </a:spcBef>
              <a:spcAft>
                <a:spcPts val="0"/>
              </a:spcAft>
              <a:buClrTx/>
              <a:buSzTx/>
              <a:buFontTx/>
              <a:buNone/>
              <a:tabLst/>
              <a:defRPr/>
            </a:pPr>
            <a:r>
              <a:rPr lang="en-US" sz="1400" dirty="0"/>
              <a:t>	</a:t>
            </a:r>
            <a:r>
              <a:rPr lang="en-US" sz="1800" dirty="0"/>
              <a:t>				</a:t>
            </a:r>
            <a:r>
              <a:rPr kumimoji="0" lang="en-US" sz="1800" b="0" i="0" u="none" strike="noStrike" kern="1200" cap="none" spc="0" normalizeH="0" baseline="0" noProof="0" dirty="0">
                <a:ln>
                  <a:noFill/>
                </a:ln>
                <a:solidFill>
                  <a:prstClr val="white"/>
                </a:solidFill>
                <a:effectLst/>
                <a:uLnTx/>
                <a:uFillTx/>
                <a:latin typeface="+mn-lt"/>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Training Purposes Only</a:t>
            </a:r>
            <a:r>
              <a:rPr lang="en-US" sz="1800" dirty="0"/>
              <a:t>	</a:t>
            </a:r>
            <a:endParaRPr lang="en-US" sz="1800" dirty="0">
              <a:latin typeface="Copperplate" panose="02000504000000020004" pitchFamily="2" charset="77"/>
            </a:endParaRPr>
          </a:p>
          <a:p>
            <a:pPr algn="l"/>
            <a:endParaRPr lang="en-US" sz="1800" dirty="0"/>
          </a:p>
        </p:txBody>
      </p:sp>
      <p:pic>
        <p:nvPicPr>
          <p:cNvPr id="24" name="Picture 23">
            <a:extLst>
              <a:ext uri="{FF2B5EF4-FFF2-40B4-BE49-F238E27FC236}">
                <a16:creationId xmlns:a16="http://schemas.microsoft.com/office/drawing/2014/main" id="{92132154-4098-9144-9D97-E5C4185F92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45744" y="6407022"/>
            <a:ext cx="534827" cy="427727"/>
          </a:xfrm>
          <a:prstGeom prst="rect">
            <a:avLst/>
          </a:prstGeom>
        </p:spPr>
      </p:pic>
      <p:sp>
        <p:nvSpPr>
          <p:cNvPr id="15" name="TextBox 14">
            <a:extLst>
              <a:ext uri="{FF2B5EF4-FFF2-40B4-BE49-F238E27FC236}">
                <a16:creationId xmlns:a16="http://schemas.microsoft.com/office/drawing/2014/main" id="{B1542CA5-3BB0-154A-B895-E8BF621C68E0}"/>
              </a:ext>
            </a:extLst>
          </p:cNvPr>
          <p:cNvSpPr txBox="1"/>
          <p:nvPr userDrawn="1"/>
        </p:nvSpPr>
        <p:spPr>
          <a:xfrm>
            <a:off x="8059455" y="6346622"/>
            <a:ext cx="4465675"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2019 - Loughnane Associates, LLC</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prstClr val="white"/>
                </a:solidFill>
                <a:effectLst/>
                <a:uLnTx/>
                <a:uFillTx/>
                <a:latin typeface="+mn-lt"/>
                <a:ea typeface="+mn-ea"/>
                <a:cs typeface="+mn-cs"/>
              </a:rPr>
              <a:t>Valuetoucheseverything.com</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85F81672-13C0-1E4E-B11F-F698AD2D24DD}"/>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225" y="6346622"/>
            <a:ext cx="618987" cy="566001"/>
          </a:xfrm>
          <a:prstGeom prst="rect">
            <a:avLst/>
          </a:prstGeom>
          <a:noFill/>
          <a:ln>
            <a:noFill/>
          </a:ln>
        </p:spPr>
      </p:pic>
      <p:sp>
        <p:nvSpPr>
          <p:cNvPr id="4" name="TextBox 3">
            <a:extLst>
              <a:ext uri="{FF2B5EF4-FFF2-40B4-BE49-F238E27FC236}">
                <a16:creationId xmlns:a16="http://schemas.microsoft.com/office/drawing/2014/main" id="{6A155625-EAFC-D541-9CEF-0D5AFFD3990E}"/>
              </a:ext>
            </a:extLst>
          </p:cNvPr>
          <p:cNvSpPr txBox="1"/>
          <p:nvPr userDrawn="1"/>
        </p:nvSpPr>
        <p:spPr>
          <a:xfrm>
            <a:off x="684212" y="6368012"/>
            <a:ext cx="1689758" cy="523220"/>
          </a:xfrm>
          <a:prstGeom prst="rect">
            <a:avLst/>
          </a:prstGeom>
          <a:noFill/>
        </p:spPr>
        <p:txBody>
          <a:bodyPr wrap="none" rtlCol="0">
            <a:spAutoFit/>
          </a:bodyPr>
          <a:lstStyle/>
          <a:p>
            <a:r>
              <a:rPr lang="en-US" sz="1400" dirty="0"/>
              <a:t>Financial Analysis</a:t>
            </a:r>
          </a:p>
          <a:p>
            <a:r>
              <a:rPr lang="en-US" sz="1400" dirty="0"/>
              <a:t>October 16-17, 2019</a:t>
            </a:r>
          </a:p>
        </p:txBody>
      </p:sp>
    </p:spTree>
    <p:extLst>
      <p:ext uri="{BB962C8B-B14F-4D97-AF65-F5344CB8AC3E}">
        <p14:creationId xmlns:p14="http://schemas.microsoft.com/office/powerpoint/2010/main" val="4116744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6E7C-AEC7-4175-B559-91242B2498E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692997F-E079-4546-86FA-F7123413B3F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13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36FE-F7A2-4F09-BA23-9410C2B8A4D1}"/>
              </a:ext>
            </a:extLst>
          </p:cNvPr>
          <p:cNvSpPr>
            <a:spLocks noGrp="1"/>
          </p:cNvSpPr>
          <p:nvPr>
            <p:ph type="title"/>
          </p:nvPr>
        </p:nvSpPr>
        <p:spPr>
          <a:xfrm>
            <a:off x="831850" y="1709738"/>
            <a:ext cx="10515600" cy="2852737"/>
          </a:xfrm>
        </p:spPr>
        <p:txBody>
          <a:bodyPr anchor="b"/>
          <a:lstStyle>
            <a:lvl1pPr algn="ct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E6086034-8204-4A42-B367-A8417EEDA9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D92692-5120-46EC-9E34-D2C3C0743C68}"/>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5" name="Footer Placeholder 4">
            <a:extLst>
              <a:ext uri="{FF2B5EF4-FFF2-40B4-BE49-F238E27FC236}">
                <a16:creationId xmlns:a16="http://schemas.microsoft.com/office/drawing/2014/main" id="{F32C25F7-352B-4898-A817-CC6E3C8DB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AD782-D349-4DFB-82B8-D9F96C6F1438}"/>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1260745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C840-499B-427E-8869-2178BA480E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4F0DE-7F05-4308-952C-539A84C558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98DB27-FA55-4873-8600-0154F5C219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7C3E60-2933-442F-BB2D-A08592B29213}"/>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6" name="Footer Placeholder 5">
            <a:extLst>
              <a:ext uri="{FF2B5EF4-FFF2-40B4-BE49-F238E27FC236}">
                <a16:creationId xmlns:a16="http://schemas.microsoft.com/office/drawing/2014/main" id="{42A72287-C4C9-4A50-BDB3-7E8C9119E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2212B1-3C76-4B00-AA1B-230E5B43AB84}"/>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415276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8AA7-9515-41A1-8BF4-5AB7EF80DF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5172DE-7CDD-4C0C-8805-D9E302D2C4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2C155E-7796-4701-B3D3-F45D62A734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DE7CEA-1BA0-4B8E-B4AA-D8A027542C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B628B8-4AE7-4898-A420-7692067D6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1BE729-0FAC-4B14-A0B7-115BE5C0D2DF}"/>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8" name="Footer Placeholder 7">
            <a:extLst>
              <a:ext uri="{FF2B5EF4-FFF2-40B4-BE49-F238E27FC236}">
                <a16:creationId xmlns:a16="http://schemas.microsoft.com/office/drawing/2014/main" id="{B9063273-6B0C-4268-B9AB-F432A2D791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AD95C1-AFA5-4B29-B667-9B08C639606B}"/>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3816672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2472-A902-4338-8D6A-7ED1F7CB9D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62BD55-2661-41FB-A484-256DFE7D6B89}"/>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4" name="Footer Placeholder 3">
            <a:extLst>
              <a:ext uri="{FF2B5EF4-FFF2-40B4-BE49-F238E27FC236}">
                <a16:creationId xmlns:a16="http://schemas.microsoft.com/office/drawing/2014/main" id="{D284F917-4F69-4E9F-B7F8-61CF472E44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598D20-816A-4F6B-9972-D3016BA4F425}"/>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512952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C11043-C315-4D53-BAEA-24F3F95202C1}"/>
              </a:ext>
            </a:extLst>
          </p:cNvPr>
          <p:cNvSpPr>
            <a:spLocks noGrp="1"/>
          </p:cNvSpPr>
          <p:nvPr>
            <p:ph type="dt" sz="half" idx="10"/>
          </p:nvPr>
        </p:nvSpPr>
        <p:spPr>
          <a:xfrm>
            <a:off x="838200" y="6372225"/>
            <a:ext cx="2743200" cy="365125"/>
          </a:xfrm>
        </p:spPr>
        <p:txBody>
          <a:bodyPr/>
          <a:lstStyle/>
          <a:p>
            <a:fld id="{E70EEF84-2823-4D79-A739-868E308C5E26}" type="datetimeFigureOut">
              <a:rPr lang="en-US" smtClean="0"/>
              <a:t>5/12/21</a:t>
            </a:fld>
            <a:endParaRPr lang="en-US"/>
          </a:p>
        </p:txBody>
      </p:sp>
      <p:sp>
        <p:nvSpPr>
          <p:cNvPr id="3" name="Footer Placeholder 2">
            <a:extLst>
              <a:ext uri="{FF2B5EF4-FFF2-40B4-BE49-F238E27FC236}">
                <a16:creationId xmlns:a16="http://schemas.microsoft.com/office/drawing/2014/main" id="{6500E651-B033-4A9B-92E0-5CE4CC3B4773}"/>
              </a:ext>
            </a:extLst>
          </p:cNvPr>
          <p:cNvSpPr>
            <a:spLocks noGrp="1"/>
          </p:cNvSpPr>
          <p:nvPr>
            <p:ph type="ftr" sz="quarter" idx="11"/>
          </p:nvPr>
        </p:nvSpPr>
        <p:spPr>
          <a:xfrm>
            <a:off x="4038600" y="6372225"/>
            <a:ext cx="4114800" cy="365125"/>
          </a:xfrm>
        </p:spPr>
        <p:txBody>
          <a:bodyPr/>
          <a:lstStyle/>
          <a:p>
            <a:endParaRPr lang="en-US" dirty="0"/>
          </a:p>
        </p:txBody>
      </p:sp>
      <p:sp>
        <p:nvSpPr>
          <p:cNvPr id="4" name="Slide Number Placeholder 3">
            <a:extLst>
              <a:ext uri="{FF2B5EF4-FFF2-40B4-BE49-F238E27FC236}">
                <a16:creationId xmlns:a16="http://schemas.microsoft.com/office/drawing/2014/main" id="{9048A7E7-4E64-425C-A424-B70B5B76DD5C}"/>
              </a:ext>
            </a:extLst>
          </p:cNvPr>
          <p:cNvSpPr>
            <a:spLocks noGrp="1"/>
          </p:cNvSpPr>
          <p:nvPr>
            <p:ph type="sldNum" sz="quarter" idx="12"/>
          </p:nvPr>
        </p:nvSpPr>
        <p:spPr>
          <a:xfrm>
            <a:off x="8610600" y="6372225"/>
            <a:ext cx="2743200" cy="365125"/>
          </a:xfrm>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1689694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A492-5014-4B3F-B4F8-ABE08042F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EC7278-8EE7-4D96-A2AD-2896522BA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D81EA8-0960-491F-9A62-F3A44168D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C9A0E-E253-4BDD-AE8A-ED8CEAAB3E0B}"/>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6" name="Footer Placeholder 5">
            <a:extLst>
              <a:ext uri="{FF2B5EF4-FFF2-40B4-BE49-F238E27FC236}">
                <a16:creationId xmlns:a16="http://schemas.microsoft.com/office/drawing/2014/main" id="{C2673BEC-35F5-4E13-84B7-FBED5C14F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622FF0-2A7F-432C-9D90-ABBB558F248A}"/>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2613522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247D-DCE8-4317-8E69-C120D2923F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EF9D30-6734-4AC1-8994-EC0D7B8A56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111759-491E-4315-A634-C38084312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7E860B-8C96-415A-B372-35C9A9E6CB93}"/>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6" name="Footer Placeholder 5">
            <a:extLst>
              <a:ext uri="{FF2B5EF4-FFF2-40B4-BE49-F238E27FC236}">
                <a16:creationId xmlns:a16="http://schemas.microsoft.com/office/drawing/2014/main" id="{8B7A33C0-EE8A-407E-9E74-DBCB835087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A7B8F-0E85-4598-B258-2EF62E47D477}"/>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3684048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2BD6B6-4F55-4162-81DB-D4C08C6FF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81FB0-64F5-4B29-8C79-A4A50025C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31010D6-B06A-4762-83C1-4673CA44E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EEF84-2823-4D79-A739-868E308C5E26}" type="datetimeFigureOut">
              <a:rPr lang="en-US" smtClean="0"/>
              <a:t>5/12/21</a:t>
            </a:fld>
            <a:endParaRPr lang="en-US"/>
          </a:p>
        </p:txBody>
      </p:sp>
      <p:sp>
        <p:nvSpPr>
          <p:cNvPr id="5" name="Footer Placeholder 4">
            <a:extLst>
              <a:ext uri="{FF2B5EF4-FFF2-40B4-BE49-F238E27FC236}">
                <a16:creationId xmlns:a16="http://schemas.microsoft.com/office/drawing/2014/main" id="{21BADB12-ACC0-4D4B-BF7F-CEA76565AC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FE9932-8E19-4B3F-B3B7-A57B5E3B7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DA169-2FCD-4C5D-BDA3-3F2478DFB69A}" type="slidenum">
              <a:rPr lang="en-US" smtClean="0"/>
              <a:t>‹#›</a:t>
            </a:fld>
            <a:endParaRPr lang="en-US"/>
          </a:p>
        </p:txBody>
      </p:sp>
      <p:sp>
        <p:nvSpPr>
          <p:cNvPr id="7" name="Rectangle 6">
            <a:extLst>
              <a:ext uri="{FF2B5EF4-FFF2-40B4-BE49-F238E27FC236}">
                <a16:creationId xmlns:a16="http://schemas.microsoft.com/office/drawing/2014/main" id="{22692BF5-425E-43C7-8DC2-0F4170120995}"/>
              </a:ext>
            </a:extLst>
          </p:cNvPr>
          <p:cNvSpPr/>
          <p:nvPr userDrawn="1"/>
        </p:nvSpPr>
        <p:spPr>
          <a:xfrm>
            <a:off x="0" y="6176963"/>
            <a:ext cx="12192000" cy="699659"/>
          </a:xfrm>
          <a:prstGeom prst="rect">
            <a:avLst/>
          </a:prstGeom>
          <a:solidFill>
            <a:srgbClr val="E0A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0AE7F38-3E85-4842-966C-615E521D48E5}"/>
              </a:ext>
            </a:extLst>
          </p:cNvPr>
          <p:cNvSpPr txBox="1"/>
          <p:nvPr userDrawn="1"/>
        </p:nvSpPr>
        <p:spPr>
          <a:xfrm>
            <a:off x="201202" y="6347650"/>
            <a:ext cx="3380198" cy="369332"/>
          </a:xfrm>
          <a:prstGeom prst="rect">
            <a:avLst/>
          </a:prstGeom>
          <a:noFill/>
        </p:spPr>
        <p:txBody>
          <a:bodyPr wrap="square" rtlCol="0">
            <a:spAutoFit/>
          </a:bodyPr>
          <a:lstStyle/>
          <a:p>
            <a:pPr algn="ctr"/>
            <a:r>
              <a:rPr lang="en-US" dirty="0">
                <a:solidFill>
                  <a:schemeClr val="bg1"/>
                </a:solidFill>
              </a:rPr>
              <a:t>Training Purposes Only</a:t>
            </a:r>
          </a:p>
        </p:txBody>
      </p:sp>
      <p:sp>
        <p:nvSpPr>
          <p:cNvPr id="12" name="TextBox 11">
            <a:extLst>
              <a:ext uri="{FF2B5EF4-FFF2-40B4-BE49-F238E27FC236}">
                <a16:creationId xmlns:a16="http://schemas.microsoft.com/office/drawing/2014/main" id="{BDB3873E-9B53-4F81-AAB2-900934AB45EA}"/>
              </a:ext>
            </a:extLst>
          </p:cNvPr>
          <p:cNvSpPr txBox="1"/>
          <p:nvPr userDrawn="1"/>
        </p:nvSpPr>
        <p:spPr>
          <a:xfrm flipH="1">
            <a:off x="7626269" y="6347650"/>
            <a:ext cx="3837913" cy="369332"/>
          </a:xfrm>
          <a:prstGeom prst="rect">
            <a:avLst/>
          </a:prstGeom>
          <a:noFill/>
        </p:spPr>
        <p:txBody>
          <a:bodyPr wrap="square" rtlCol="0">
            <a:spAutoFit/>
          </a:bodyPr>
          <a:lstStyle/>
          <a:p>
            <a:pPr algn="r"/>
            <a:r>
              <a:rPr lang="en-US" sz="1800" dirty="0">
                <a:solidFill>
                  <a:schemeClr val="bg1"/>
                </a:solidFill>
              </a:rPr>
              <a:t>©2021 Loughnane Associates LLC</a:t>
            </a:r>
          </a:p>
        </p:txBody>
      </p:sp>
      <p:cxnSp>
        <p:nvCxnSpPr>
          <p:cNvPr id="13" name="Straight Connector 12">
            <a:extLst>
              <a:ext uri="{FF2B5EF4-FFF2-40B4-BE49-F238E27FC236}">
                <a16:creationId xmlns:a16="http://schemas.microsoft.com/office/drawing/2014/main" id="{1DB5A2D9-7838-419E-A45C-B90538D304B8}"/>
              </a:ext>
            </a:extLst>
          </p:cNvPr>
          <p:cNvCxnSpPr>
            <a:cxnSpLocks/>
          </p:cNvCxnSpPr>
          <p:nvPr userDrawn="1"/>
        </p:nvCxnSpPr>
        <p:spPr>
          <a:xfrm>
            <a:off x="5137" y="6158341"/>
            <a:ext cx="1218172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89681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F035A30-28D2-B34A-AB56-2D7A205746A7}"/>
              </a:ext>
            </a:extLst>
          </p:cNvPr>
          <p:cNvSpPr>
            <a:spLocks noGrp="1"/>
          </p:cNvSpPr>
          <p:nvPr>
            <p:ph type="ctrTitle"/>
          </p:nvPr>
        </p:nvSpPr>
        <p:spPr>
          <a:xfrm>
            <a:off x="2099755" y="1329070"/>
            <a:ext cx="7482128" cy="2387600"/>
          </a:xfrm>
        </p:spPr>
        <p:txBody>
          <a:bodyPr>
            <a:normAutofit/>
          </a:bodyPr>
          <a:lstStyle/>
          <a:p>
            <a:r>
              <a:rPr lang="en-US" dirty="0"/>
              <a:t>Trade Based Money Laundering</a:t>
            </a:r>
          </a:p>
        </p:txBody>
      </p:sp>
      <p:sp>
        <p:nvSpPr>
          <p:cNvPr id="4" name="Subtitle 3">
            <a:extLst>
              <a:ext uri="{FF2B5EF4-FFF2-40B4-BE49-F238E27FC236}">
                <a16:creationId xmlns:a16="http://schemas.microsoft.com/office/drawing/2014/main" id="{E740D492-DE3D-6348-9920-EF045638C5FC}"/>
              </a:ext>
            </a:extLst>
          </p:cNvPr>
          <p:cNvSpPr>
            <a:spLocks noGrp="1"/>
          </p:cNvSpPr>
          <p:nvPr>
            <p:ph type="subTitle" idx="1"/>
          </p:nvPr>
        </p:nvSpPr>
        <p:spPr>
          <a:xfrm>
            <a:off x="2354936" y="3716670"/>
            <a:ext cx="7482128" cy="1655762"/>
          </a:xfrm>
        </p:spPr>
        <p:txBody>
          <a:bodyPr>
            <a:normAutofit/>
          </a:bodyPr>
          <a:lstStyle/>
          <a:p>
            <a:r>
              <a:rPr lang="en-US" sz="3200" dirty="0"/>
              <a:t>Resource Material</a:t>
            </a:r>
          </a:p>
          <a:p>
            <a:r>
              <a:rPr lang="en-US" sz="3200" dirty="0"/>
              <a:t>Documents used in Trade</a:t>
            </a:r>
          </a:p>
        </p:txBody>
      </p:sp>
    </p:spTree>
    <p:extLst>
      <p:ext uri="{BB962C8B-B14F-4D97-AF65-F5344CB8AC3E}">
        <p14:creationId xmlns:p14="http://schemas.microsoft.com/office/powerpoint/2010/main" val="2937037820"/>
      </p:ext>
    </p:extLst>
  </p:cSld>
  <p:clrMapOvr>
    <a:masterClrMapping/>
  </p:clrMapOvr>
  <mc:AlternateContent xmlns:mc="http://schemas.openxmlformats.org/markup-compatibility/2006" xmlns:p14="http://schemas.microsoft.com/office/powerpoint/2010/main">
    <mc:Choice Requires="p14">
      <p:transition spd="slow" p14:dur="2000" advTm="45232"/>
    </mc:Choice>
    <mc:Fallback xmlns="">
      <p:transition spd="slow" advTm="4523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672" y="-250296"/>
            <a:ext cx="8534400" cy="1507067"/>
          </a:xfrm>
        </p:spPr>
        <p:txBody>
          <a:bodyPr>
            <a:normAutofit/>
          </a:bodyPr>
          <a:lstStyle/>
          <a:p>
            <a:pPr algn="ctr"/>
            <a:r>
              <a:rPr lang="en-US" dirty="0"/>
              <a:t>Export License</a:t>
            </a:r>
          </a:p>
        </p:txBody>
      </p:sp>
      <p:sp>
        <p:nvSpPr>
          <p:cNvPr id="3" name="Content Placeholder 2"/>
          <p:cNvSpPr>
            <a:spLocks noGrp="1"/>
          </p:cNvSpPr>
          <p:nvPr>
            <p:ph idx="1"/>
          </p:nvPr>
        </p:nvSpPr>
        <p:spPr>
          <a:xfrm>
            <a:off x="546025" y="1148176"/>
            <a:ext cx="5833510" cy="3615267"/>
          </a:xfrm>
        </p:spPr>
        <p:txBody>
          <a:bodyPr>
            <a:noAutofit/>
          </a:bodyPr>
          <a:lstStyle/>
          <a:p>
            <a:pPr>
              <a:buFont typeface="Arial" charset="0"/>
              <a:buChar char="•"/>
            </a:pPr>
            <a:r>
              <a:rPr lang="en-US" sz="2800" dirty="0">
                <a:solidFill>
                  <a:schemeClr val="tx1"/>
                </a:solidFill>
              </a:rPr>
              <a:t>Grants permission to conduct a certain type of export transaction </a:t>
            </a:r>
          </a:p>
          <a:p>
            <a:pPr>
              <a:buFont typeface="Arial" charset="0"/>
              <a:buChar char="•"/>
            </a:pPr>
            <a:r>
              <a:rPr lang="en-US" sz="2800" dirty="0">
                <a:solidFill>
                  <a:schemeClr val="tx1"/>
                </a:solidFill>
              </a:rPr>
              <a:t>Issued by the appropriate licensing agency after a careful review of the facts surrounding the given export transaction. </a:t>
            </a:r>
          </a:p>
          <a:p>
            <a:pPr>
              <a:buFont typeface="Arial" charset="0"/>
              <a:buChar char="•"/>
            </a:pPr>
            <a:r>
              <a:rPr lang="en-US" sz="2800" dirty="0">
                <a:solidFill>
                  <a:schemeClr val="tx1"/>
                </a:solidFill>
              </a:rPr>
              <a:t>Most export transactions do not require specific approval in the form of licenses from the U.S. Government</a:t>
            </a:r>
          </a:p>
        </p:txBody>
      </p:sp>
      <p:pic>
        <p:nvPicPr>
          <p:cNvPr id="7" name="Picture 6"/>
          <p:cNvPicPr>
            <a:picLocks noChangeAspect="1"/>
          </p:cNvPicPr>
          <p:nvPr/>
        </p:nvPicPr>
        <p:blipFill>
          <a:blip r:embed="rId2"/>
          <a:stretch>
            <a:fillRect/>
          </a:stretch>
        </p:blipFill>
        <p:spPr>
          <a:xfrm>
            <a:off x="7015333" y="1580806"/>
            <a:ext cx="4800763" cy="3182637"/>
          </a:xfrm>
          <a:prstGeom prst="rect">
            <a:avLst/>
          </a:prstGeom>
        </p:spPr>
      </p:pic>
    </p:spTree>
    <p:extLst>
      <p:ext uri="{BB962C8B-B14F-4D97-AF65-F5344CB8AC3E}">
        <p14:creationId xmlns:p14="http://schemas.microsoft.com/office/powerpoint/2010/main" val="577806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6943" y="-286713"/>
            <a:ext cx="5194335" cy="1507067"/>
          </a:xfrm>
        </p:spPr>
        <p:txBody>
          <a:bodyPr>
            <a:normAutofit/>
          </a:bodyPr>
          <a:lstStyle/>
          <a:p>
            <a:pPr algn="ctr"/>
            <a:r>
              <a:rPr lang="en-US" dirty="0"/>
              <a:t>Bill Of Exchange</a:t>
            </a:r>
          </a:p>
        </p:txBody>
      </p:sp>
      <p:sp>
        <p:nvSpPr>
          <p:cNvPr id="3" name="Content Placeholder 2"/>
          <p:cNvSpPr>
            <a:spLocks noGrp="1"/>
          </p:cNvSpPr>
          <p:nvPr>
            <p:ph idx="1"/>
          </p:nvPr>
        </p:nvSpPr>
        <p:spPr>
          <a:xfrm>
            <a:off x="490249" y="1220354"/>
            <a:ext cx="5513388" cy="5233040"/>
          </a:xfrm>
        </p:spPr>
        <p:txBody>
          <a:bodyPr>
            <a:normAutofit lnSpcReduction="10000"/>
          </a:bodyPr>
          <a:lstStyle/>
          <a:p>
            <a:pPr marL="0" indent="0">
              <a:buNone/>
            </a:pPr>
            <a:r>
              <a:rPr lang="en-US" sz="2800" dirty="0">
                <a:solidFill>
                  <a:schemeClr val="tx1"/>
                </a:solidFill>
              </a:rPr>
              <a:t>A written order used primarily in international trade that binds one party to pay a fixed sum of money to another party on demand or at a predetermined date.</a:t>
            </a:r>
          </a:p>
          <a:p>
            <a:pPr marL="0" indent="0">
              <a:buNone/>
            </a:pPr>
            <a:r>
              <a:rPr lang="en-US" sz="2800" dirty="0">
                <a:solidFill>
                  <a:schemeClr val="tx1"/>
                </a:solidFill>
              </a:rPr>
              <a:t>Similar to checks and promissory notes</a:t>
            </a:r>
          </a:p>
          <a:p>
            <a:pPr lvl="1">
              <a:buFont typeface="Arial" charset="0"/>
              <a:buChar char="•"/>
            </a:pPr>
            <a:r>
              <a:rPr lang="en-US" sz="2800" dirty="0">
                <a:solidFill>
                  <a:schemeClr val="tx1"/>
                </a:solidFill>
              </a:rPr>
              <a:t>The difference between a promissory note and a bill of exchange is that the BoE is transferable and can bind one party to pay a third party that was not involved in its creation.</a:t>
            </a:r>
            <a:br>
              <a:rPr lang="en-US" sz="1600" dirty="0"/>
            </a:br>
            <a:endParaRPr lang="en-US" sz="1600" dirty="0"/>
          </a:p>
        </p:txBody>
      </p:sp>
      <p:pic>
        <p:nvPicPr>
          <p:cNvPr id="5" name="Picture 4"/>
          <p:cNvPicPr>
            <a:picLocks noChangeAspect="1"/>
          </p:cNvPicPr>
          <p:nvPr/>
        </p:nvPicPr>
        <p:blipFill>
          <a:blip r:embed="rId2"/>
          <a:stretch>
            <a:fillRect/>
          </a:stretch>
        </p:blipFill>
        <p:spPr>
          <a:xfrm>
            <a:off x="6128835" y="1220354"/>
            <a:ext cx="5807920" cy="4417291"/>
          </a:xfrm>
          <a:prstGeom prst="rect">
            <a:avLst/>
          </a:prstGeom>
        </p:spPr>
      </p:pic>
    </p:spTree>
    <p:extLst>
      <p:ext uri="{BB962C8B-B14F-4D97-AF65-F5344CB8AC3E}">
        <p14:creationId xmlns:p14="http://schemas.microsoft.com/office/powerpoint/2010/main" val="3360403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2" y="-67734"/>
            <a:ext cx="3976688" cy="1507067"/>
          </a:xfrm>
        </p:spPr>
        <p:txBody>
          <a:bodyPr>
            <a:normAutofit/>
          </a:bodyPr>
          <a:lstStyle/>
          <a:p>
            <a:pPr algn="ctr"/>
            <a:r>
              <a:rPr lang="en-US" dirty="0"/>
              <a:t>Import License</a:t>
            </a:r>
          </a:p>
        </p:txBody>
      </p:sp>
      <p:sp>
        <p:nvSpPr>
          <p:cNvPr id="3" name="Content Placeholder 2"/>
          <p:cNvSpPr>
            <a:spLocks noGrp="1"/>
          </p:cNvSpPr>
          <p:nvPr>
            <p:ph idx="1"/>
          </p:nvPr>
        </p:nvSpPr>
        <p:spPr>
          <a:xfrm>
            <a:off x="724493" y="1621366"/>
            <a:ext cx="4848370" cy="3615267"/>
          </a:xfrm>
        </p:spPr>
        <p:txBody>
          <a:bodyPr>
            <a:normAutofit/>
          </a:bodyPr>
          <a:lstStyle/>
          <a:p>
            <a:pPr marL="0" indent="0">
              <a:lnSpc>
                <a:spcPct val="80000"/>
              </a:lnSpc>
              <a:buNone/>
            </a:pPr>
            <a:r>
              <a:rPr lang="en-US" dirty="0">
                <a:solidFill>
                  <a:schemeClr val="tx1"/>
                </a:solidFill>
              </a:rPr>
              <a:t>A document issued by a national government authorizing the importation of certain goods into its territory</a:t>
            </a:r>
          </a:p>
        </p:txBody>
      </p:sp>
      <p:pic>
        <p:nvPicPr>
          <p:cNvPr id="5" name="Picture 4"/>
          <p:cNvPicPr>
            <a:picLocks noChangeAspect="1"/>
          </p:cNvPicPr>
          <p:nvPr/>
        </p:nvPicPr>
        <p:blipFill>
          <a:blip r:embed="rId2"/>
          <a:stretch>
            <a:fillRect/>
          </a:stretch>
        </p:blipFill>
        <p:spPr>
          <a:xfrm>
            <a:off x="6268925" y="65425"/>
            <a:ext cx="5846875" cy="6221075"/>
          </a:xfrm>
          <a:prstGeom prst="rect">
            <a:avLst/>
          </a:prstGeom>
        </p:spPr>
      </p:pic>
    </p:spTree>
    <p:extLst>
      <p:ext uri="{BB962C8B-B14F-4D97-AF65-F5344CB8AC3E}">
        <p14:creationId xmlns:p14="http://schemas.microsoft.com/office/powerpoint/2010/main" val="1295436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560" y="118936"/>
            <a:ext cx="9339531" cy="1507067"/>
          </a:xfrm>
        </p:spPr>
        <p:txBody>
          <a:bodyPr>
            <a:noAutofit/>
          </a:bodyPr>
          <a:lstStyle/>
          <a:p>
            <a:pPr algn="ctr"/>
            <a:r>
              <a:rPr lang="en-US" dirty="0"/>
              <a:t>How Much Can A Bank See In Trade Finance?</a:t>
            </a:r>
            <a:br>
              <a:rPr lang="en-US" dirty="0"/>
            </a:br>
            <a:r>
              <a:rPr lang="en-US" dirty="0"/>
              <a:t>	Much less than they used to</a:t>
            </a:r>
          </a:p>
        </p:txBody>
      </p:sp>
      <p:sp>
        <p:nvSpPr>
          <p:cNvPr id="3" name="Content Placeholder 2"/>
          <p:cNvSpPr>
            <a:spLocks noGrp="1"/>
          </p:cNvSpPr>
          <p:nvPr>
            <p:ph idx="1"/>
          </p:nvPr>
        </p:nvSpPr>
        <p:spPr>
          <a:xfrm>
            <a:off x="1504091" y="1921387"/>
            <a:ext cx="10471150" cy="4416109"/>
          </a:xfrm>
        </p:spPr>
        <p:txBody>
          <a:bodyPr>
            <a:normAutofit/>
          </a:bodyPr>
          <a:lstStyle/>
          <a:p>
            <a:pPr marL="0" indent="0">
              <a:spcBef>
                <a:spcPts val="0"/>
              </a:spcBef>
              <a:spcAft>
                <a:spcPts val="1200"/>
              </a:spcAft>
              <a:buNone/>
            </a:pPr>
            <a:r>
              <a:rPr lang="en-US" sz="2800" dirty="0">
                <a:latin typeface="Calibri" panose="020F0502020204030204" pitchFamily="34" charset="0"/>
                <a:cs typeface="Calibri" panose="020F0502020204030204" pitchFamily="34" charset="0"/>
              </a:rPr>
              <a:t>“Banks deal with documents and not with goods, services or performance to which the documents may relate”  </a:t>
            </a:r>
          </a:p>
          <a:p>
            <a:pPr marL="0" indent="0">
              <a:spcBef>
                <a:spcPts val="0"/>
              </a:spcBef>
              <a:spcAft>
                <a:spcPts val="1200"/>
              </a:spcAft>
              <a:buNone/>
            </a:pPr>
            <a:r>
              <a:rPr lang="en-US" sz="2800" dirty="0">
                <a:latin typeface="Calibri" panose="020F0502020204030204" pitchFamily="34" charset="0"/>
                <a:cs typeface="Calibri" panose="020F0502020204030204" pitchFamily="34" charset="0"/>
              </a:rPr>
              <a:t> (International Chamber of Commerce)</a:t>
            </a:r>
          </a:p>
          <a:p>
            <a:pPr marL="0" indent="0">
              <a:spcAft>
                <a:spcPts val="1200"/>
              </a:spcAft>
              <a:buNone/>
            </a:pPr>
            <a:r>
              <a:rPr lang="en-US" sz="2800" dirty="0">
                <a:latin typeface="Calibri" panose="020F0502020204030204" pitchFamily="34" charset="0"/>
                <a:cs typeface="Calibri" panose="020F0502020204030204" pitchFamily="34" charset="0"/>
              </a:rPr>
              <a:t>Banks do not get involved with the physical goods nor do they have the capability to do so – or can they?</a:t>
            </a:r>
          </a:p>
          <a:p>
            <a:pPr marL="0" indent="0">
              <a:spcAft>
                <a:spcPts val="1200"/>
              </a:spcAft>
              <a:buNone/>
            </a:pPr>
            <a:r>
              <a:rPr lang="en-US" sz="2800" dirty="0">
                <a:latin typeface="Calibri" panose="020F0502020204030204" pitchFamily="34" charset="0"/>
                <a:cs typeface="Calibri" panose="020F0502020204030204" pitchFamily="34" charset="0"/>
              </a:rPr>
              <a:t>This overarching principle is the basis for defining what degree of scrutiny and understanding a FI can bring to the identification of unusual activity involving a trade finance transaction</a:t>
            </a:r>
          </a:p>
        </p:txBody>
      </p:sp>
      <p:pic>
        <p:nvPicPr>
          <p:cNvPr id="6" name="Picture 5">
            <a:extLst>
              <a:ext uri="{FF2B5EF4-FFF2-40B4-BE49-F238E27FC236}">
                <a16:creationId xmlns:a16="http://schemas.microsoft.com/office/drawing/2014/main" id="{D74BB3BA-86EA-094F-8D13-6393274751B8}"/>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271302" y="1993085"/>
            <a:ext cx="844782" cy="827773"/>
          </a:xfrm>
          <a:prstGeom prst="rect">
            <a:avLst/>
          </a:prstGeom>
        </p:spPr>
      </p:pic>
      <p:pic>
        <p:nvPicPr>
          <p:cNvPr id="7" name="Picture 6">
            <a:extLst>
              <a:ext uri="{FF2B5EF4-FFF2-40B4-BE49-F238E27FC236}">
                <a16:creationId xmlns:a16="http://schemas.microsoft.com/office/drawing/2014/main" id="{8FCBB584-8F52-D843-AAFE-80D354797972}"/>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271302" y="3454758"/>
            <a:ext cx="844782" cy="827773"/>
          </a:xfrm>
          <a:prstGeom prst="rect">
            <a:avLst/>
          </a:prstGeom>
        </p:spPr>
      </p:pic>
      <p:pic>
        <p:nvPicPr>
          <p:cNvPr id="8" name="Picture 7">
            <a:extLst>
              <a:ext uri="{FF2B5EF4-FFF2-40B4-BE49-F238E27FC236}">
                <a16:creationId xmlns:a16="http://schemas.microsoft.com/office/drawing/2014/main" id="{1E43D14F-B6D7-9B41-9182-FEA481BF972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271302" y="4661069"/>
            <a:ext cx="844782" cy="827773"/>
          </a:xfrm>
          <a:prstGeom prst="rect">
            <a:avLst/>
          </a:prstGeom>
        </p:spPr>
      </p:pic>
    </p:spTree>
    <p:extLst>
      <p:ext uri="{BB962C8B-B14F-4D97-AF65-F5344CB8AC3E}">
        <p14:creationId xmlns:p14="http://schemas.microsoft.com/office/powerpoint/2010/main" val="27417242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120" y="-437126"/>
            <a:ext cx="12460288" cy="1507067"/>
          </a:xfrm>
        </p:spPr>
        <p:txBody>
          <a:bodyPr>
            <a:normAutofit/>
          </a:bodyPr>
          <a:lstStyle/>
          <a:p>
            <a:pPr algn="ctr"/>
            <a:r>
              <a:rPr lang="en-US" dirty="0"/>
              <a:t>Financial Institution Trade Finance Staff Roles </a:t>
            </a:r>
          </a:p>
        </p:txBody>
      </p:sp>
      <p:sp>
        <p:nvSpPr>
          <p:cNvPr id="4" name="Content Placeholder 3"/>
          <p:cNvSpPr>
            <a:spLocks noGrp="1"/>
          </p:cNvSpPr>
          <p:nvPr>
            <p:ph idx="1"/>
          </p:nvPr>
        </p:nvSpPr>
        <p:spPr>
          <a:xfrm>
            <a:off x="483446" y="774421"/>
            <a:ext cx="11225107" cy="5606869"/>
          </a:xfrm>
          <a:noFill/>
        </p:spPr>
        <p:txBody>
          <a:bodyPr>
            <a:noAutofit/>
          </a:bodyPr>
          <a:lstStyle/>
          <a:p>
            <a:pPr>
              <a:spcAft>
                <a:spcPts val="0"/>
              </a:spcAft>
              <a:buSzPct val="120000"/>
              <a:buFont typeface=".Apple Color Emoji UI"/>
              <a:buChar char="🕵🏼‍♀️"/>
            </a:pPr>
            <a:r>
              <a:rPr lang="en-US" sz="2800" dirty="0">
                <a:latin typeface="Calibri" panose="020F0502020204030204" pitchFamily="34" charset="0"/>
                <a:cs typeface="Calibri" panose="020F0502020204030204" pitchFamily="34" charset="0"/>
              </a:rPr>
              <a:t>  Compliance Staff</a:t>
            </a:r>
          </a:p>
          <a:p>
            <a:pPr lvl="1">
              <a:spcBef>
                <a:spcPts val="0"/>
              </a:spcBef>
              <a:spcAft>
                <a:spcPts val="0"/>
              </a:spcAft>
              <a:buSzPct val="120000"/>
              <a:buFont typeface="Courier New" panose="02070309020205020404" pitchFamily="49" charset="0"/>
              <a:buChar char="o"/>
            </a:pPr>
            <a:r>
              <a:rPr lang="en-US" sz="2400" dirty="0">
                <a:latin typeface="Calibri" panose="020F0502020204030204" pitchFamily="34" charset="0"/>
                <a:cs typeface="Calibri" panose="020F0502020204030204" pitchFamily="34" charset="0"/>
              </a:rPr>
              <a:t>Awareness of AML/Sanctions (trade embargoes, financial sanctions)</a:t>
            </a:r>
          </a:p>
          <a:p>
            <a:pPr lvl="1">
              <a:spcBef>
                <a:spcPts val="0"/>
              </a:spcBef>
              <a:spcAft>
                <a:spcPts val="0"/>
              </a:spcAft>
              <a:buSzPct val="120000"/>
              <a:buFont typeface="Courier New" panose="02070309020205020404" pitchFamily="49" charset="0"/>
              <a:buChar char="o"/>
            </a:pPr>
            <a:r>
              <a:rPr lang="en-US" sz="2400" dirty="0">
                <a:latin typeface="Calibri" panose="020F0502020204030204" pitchFamily="34" charset="0"/>
                <a:cs typeface="Calibri" panose="020F0502020204030204" pitchFamily="34" charset="0"/>
              </a:rPr>
              <a:t>Provide Technical Advice (vessel searches, other checks)</a:t>
            </a:r>
            <a:endParaRPr lang="en-US" sz="2000" dirty="0">
              <a:latin typeface="Calibri" panose="020F0502020204030204" pitchFamily="34" charset="0"/>
              <a:cs typeface="Calibri" panose="020F0502020204030204" pitchFamily="34" charset="0"/>
            </a:endParaRPr>
          </a:p>
          <a:p>
            <a:pPr>
              <a:spcAft>
                <a:spcPts val="0"/>
              </a:spcAft>
              <a:buSzPct val="120000"/>
              <a:buFont typeface=".Apple Color Emoji UI"/>
              <a:buChar char="🕵🏼‍♀️"/>
            </a:pPr>
            <a:r>
              <a:rPr lang="en-US" sz="2800" dirty="0">
                <a:latin typeface="Calibri" panose="020F0502020204030204" pitchFamily="34" charset="0"/>
                <a:cs typeface="Calibri" panose="020F0502020204030204" pitchFamily="34" charset="0"/>
              </a:rPr>
              <a:t>  Trade Processing Staff</a:t>
            </a:r>
          </a:p>
          <a:p>
            <a:pPr lvl="1">
              <a:spcBef>
                <a:spcPts val="0"/>
              </a:spcBef>
              <a:spcAft>
                <a:spcPts val="0"/>
              </a:spcAft>
              <a:buSzPct val="120000"/>
              <a:buFont typeface="Courier New" panose="02070309020205020404" pitchFamily="49" charset="0"/>
              <a:buChar char="o"/>
            </a:pPr>
            <a:r>
              <a:rPr lang="en-US" sz="2400" dirty="0">
                <a:latin typeface="Calibri" panose="020F0502020204030204" pitchFamily="34" charset="0"/>
                <a:cs typeface="Calibri" panose="020F0502020204030204" pitchFamily="34" charset="0"/>
              </a:rPr>
              <a:t>Detect fictitious documents</a:t>
            </a:r>
          </a:p>
          <a:p>
            <a:pPr lvl="1">
              <a:spcBef>
                <a:spcPts val="0"/>
              </a:spcBef>
              <a:spcAft>
                <a:spcPts val="0"/>
              </a:spcAft>
              <a:buSzPct val="120000"/>
              <a:buFont typeface="Courier New" panose="02070309020205020404" pitchFamily="49" charset="0"/>
              <a:buChar char="o"/>
            </a:pPr>
            <a:r>
              <a:rPr lang="en-US" sz="2400" dirty="0">
                <a:latin typeface="Calibri" panose="020F0502020204030204" pitchFamily="34" charset="0"/>
                <a:cs typeface="Calibri" panose="020F0502020204030204" pitchFamily="34" charset="0"/>
              </a:rPr>
              <a:t>Red Flag detection</a:t>
            </a:r>
          </a:p>
          <a:p>
            <a:pPr lvl="1">
              <a:spcBef>
                <a:spcPts val="0"/>
              </a:spcBef>
              <a:spcAft>
                <a:spcPts val="0"/>
              </a:spcAft>
              <a:buSzPct val="120000"/>
              <a:buFont typeface="Courier New" panose="02070309020205020404" pitchFamily="49" charset="0"/>
              <a:buChar char="o"/>
            </a:pPr>
            <a:r>
              <a:rPr lang="en-US" sz="2400" dirty="0">
                <a:latin typeface="Calibri" panose="020F0502020204030204" pitchFamily="34" charset="0"/>
                <a:cs typeface="Calibri" panose="020F0502020204030204" pitchFamily="34" charset="0"/>
              </a:rPr>
              <a:t>Assess Letter of Credit Risk </a:t>
            </a:r>
          </a:p>
          <a:p>
            <a:pPr lvl="1">
              <a:spcBef>
                <a:spcPts val="0"/>
              </a:spcBef>
              <a:buSzPct val="120000"/>
              <a:buFont typeface="Courier New" panose="02070309020205020404" pitchFamily="49" charset="0"/>
              <a:buChar char="o"/>
            </a:pPr>
            <a:r>
              <a:rPr lang="en-US" sz="2400" dirty="0">
                <a:latin typeface="Calibri" panose="020F0502020204030204" pitchFamily="34" charset="0"/>
                <a:cs typeface="Calibri" panose="020F0502020204030204" pitchFamily="34" charset="0"/>
              </a:rPr>
              <a:t>Vessel, Port Searches, other checks</a:t>
            </a:r>
          </a:p>
          <a:p>
            <a:pPr>
              <a:spcAft>
                <a:spcPts val="0"/>
              </a:spcAft>
              <a:buSzPct val="120000"/>
              <a:buFont typeface=".Apple Color Emoji UI"/>
              <a:buChar char="🕵🏼‍♀️"/>
            </a:pPr>
            <a:r>
              <a:rPr lang="en-US" sz="2800" dirty="0">
                <a:latin typeface="Calibri" panose="020F0502020204030204" pitchFamily="34" charset="0"/>
                <a:cs typeface="Calibri" panose="020F0502020204030204" pitchFamily="34" charset="0"/>
              </a:rPr>
              <a:t>  Relationship Manager</a:t>
            </a:r>
          </a:p>
          <a:p>
            <a:pPr lvl="1">
              <a:spcBef>
                <a:spcPts val="0"/>
              </a:spcBef>
              <a:spcAft>
                <a:spcPts val="0"/>
              </a:spcAft>
              <a:buSzPct val="120000"/>
              <a:buFont typeface="Courier New" panose="02070309020205020404" pitchFamily="49" charset="0"/>
              <a:buChar char="o"/>
            </a:pPr>
            <a:r>
              <a:rPr lang="en-US" sz="2400" dirty="0">
                <a:latin typeface="Calibri" panose="020F0502020204030204" pitchFamily="34" charset="0"/>
                <a:cs typeface="Calibri" panose="020F0502020204030204" pitchFamily="34" charset="0"/>
              </a:rPr>
              <a:t>Work directly with client</a:t>
            </a:r>
          </a:p>
          <a:p>
            <a:pPr lvl="1">
              <a:spcBef>
                <a:spcPts val="0"/>
              </a:spcBef>
              <a:spcAft>
                <a:spcPts val="0"/>
              </a:spcAft>
              <a:buSzPct val="120000"/>
              <a:buFont typeface="Courier New" panose="02070309020205020404" pitchFamily="49" charset="0"/>
              <a:buChar char="o"/>
            </a:pPr>
            <a:r>
              <a:rPr lang="en-US" sz="2400" dirty="0">
                <a:latin typeface="Calibri" panose="020F0502020204030204" pitchFamily="34" charset="0"/>
                <a:cs typeface="Calibri" panose="020F0502020204030204" pitchFamily="34" charset="0"/>
              </a:rPr>
              <a:t>May be more oriented to credit and operational risk rather than financial crime</a:t>
            </a:r>
            <a:endParaRPr lang="en-US" sz="2000" dirty="0">
              <a:latin typeface="Calibri" panose="020F0502020204030204" pitchFamily="34" charset="0"/>
              <a:cs typeface="Calibri" panose="020F0502020204030204" pitchFamily="34" charset="0"/>
            </a:endParaRPr>
          </a:p>
          <a:p>
            <a:pPr>
              <a:buSzPct val="120000"/>
              <a:buFont typeface=".Apple Color Emoji UI"/>
              <a:buChar char="🕵🏼‍♀️"/>
            </a:pPr>
            <a:r>
              <a:rPr lang="en-US" sz="2800" dirty="0">
                <a:latin typeface="Calibri" panose="020F0502020204030204" pitchFamily="34" charset="0"/>
                <a:cs typeface="Calibri" panose="020F0502020204030204" pitchFamily="34" charset="0"/>
              </a:rPr>
              <a:t>  Money Laundering Reporting Officer</a:t>
            </a:r>
          </a:p>
          <a:p>
            <a:pPr>
              <a:buSzPct val="120000"/>
              <a:buFont typeface=".Apple Color Emoji UI"/>
              <a:buChar char="🕵🏼‍♀️"/>
            </a:pPr>
            <a:r>
              <a:rPr lang="en-US" sz="2800" dirty="0">
                <a:latin typeface="Calibri" panose="020F0502020204030204" pitchFamily="34" charset="0"/>
                <a:cs typeface="Calibri" panose="020F0502020204030204" pitchFamily="34" charset="0"/>
              </a:rPr>
              <a:t>  Risk Committees, Audit</a:t>
            </a:r>
          </a:p>
        </p:txBody>
      </p:sp>
      <p:sp>
        <p:nvSpPr>
          <p:cNvPr id="5" name="Oval 4">
            <a:extLst>
              <a:ext uri="{FF2B5EF4-FFF2-40B4-BE49-F238E27FC236}">
                <a16:creationId xmlns:a16="http://schemas.microsoft.com/office/drawing/2014/main" id="{0683975F-CC4B-F74A-835B-33FBAEEC9183}"/>
              </a:ext>
            </a:extLst>
          </p:cNvPr>
          <p:cNvSpPr/>
          <p:nvPr/>
        </p:nvSpPr>
        <p:spPr>
          <a:xfrm>
            <a:off x="8308190" y="1997688"/>
            <a:ext cx="2637182" cy="215679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Who Do You Talk To?</a:t>
            </a:r>
          </a:p>
        </p:txBody>
      </p:sp>
    </p:spTree>
    <p:extLst>
      <p:ext uri="{BB962C8B-B14F-4D97-AF65-F5344CB8AC3E}">
        <p14:creationId xmlns:p14="http://schemas.microsoft.com/office/powerpoint/2010/main" val="28796333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644" y="-225415"/>
            <a:ext cx="3249857" cy="1507067"/>
          </a:xfrm>
        </p:spPr>
        <p:txBody>
          <a:bodyPr>
            <a:normAutofit/>
          </a:bodyPr>
          <a:lstStyle/>
          <a:p>
            <a:pPr algn="ctr"/>
            <a:r>
              <a:rPr lang="en-US" dirty="0"/>
              <a:t>Bill Of Lading</a:t>
            </a:r>
          </a:p>
        </p:txBody>
      </p:sp>
      <p:sp>
        <p:nvSpPr>
          <p:cNvPr id="3" name="Content Placeholder 2"/>
          <p:cNvSpPr>
            <a:spLocks noGrp="1"/>
          </p:cNvSpPr>
          <p:nvPr>
            <p:ph idx="1"/>
          </p:nvPr>
        </p:nvSpPr>
        <p:spPr>
          <a:xfrm>
            <a:off x="723530" y="1093247"/>
            <a:ext cx="5440074" cy="5122334"/>
          </a:xfrm>
          <a:noFill/>
        </p:spPr>
        <p:txBody>
          <a:bodyPr/>
          <a:lstStyle/>
          <a:p>
            <a:pPr>
              <a:buFont typeface="Arial" charset="0"/>
              <a:buChar char="•"/>
            </a:pPr>
            <a:r>
              <a:rPr lang="en-US" sz="3200" dirty="0"/>
              <a:t>Issued by transporter/shipper</a:t>
            </a:r>
          </a:p>
          <a:p>
            <a:pPr>
              <a:buFont typeface="Arial" charset="0"/>
              <a:buChar char="•"/>
            </a:pPr>
            <a:r>
              <a:rPr lang="en-US" sz="3200" dirty="0"/>
              <a:t>Acknowledges receipt of the specified goods once the goods have been loaded on the vessel</a:t>
            </a:r>
          </a:p>
          <a:p>
            <a:pPr>
              <a:buFont typeface="Arial" charset="0"/>
              <a:buChar char="•"/>
            </a:pPr>
            <a:r>
              <a:rPr lang="en-US" sz="3200" dirty="0"/>
              <a:t>Serves as a legal instrument focusing on and documenting such issues as ownership</a:t>
            </a:r>
          </a:p>
          <a:p>
            <a:endParaRPr lang="en-US" dirty="0">
              <a:solidFill>
                <a:schemeClr val="bg1"/>
              </a:solidFill>
            </a:endParaRPr>
          </a:p>
        </p:txBody>
      </p:sp>
      <p:pic>
        <p:nvPicPr>
          <p:cNvPr id="5" name="Picture 4"/>
          <p:cNvPicPr>
            <a:picLocks noChangeAspect="1"/>
          </p:cNvPicPr>
          <p:nvPr/>
        </p:nvPicPr>
        <p:blipFill>
          <a:blip r:embed="rId3"/>
          <a:stretch>
            <a:fillRect/>
          </a:stretch>
        </p:blipFill>
        <p:spPr>
          <a:xfrm>
            <a:off x="7018607" y="139114"/>
            <a:ext cx="4634698" cy="6076467"/>
          </a:xfrm>
          <a:prstGeom prst="rect">
            <a:avLst/>
          </a:prstGeom>
        </p:spPr>
      </p:pic>
    </p:spTree>
    <p:extLst>
      <p:ext uri="{BB962C8B-B14F-4D97-AF65-F5344CB8AC3E}">
        <p14:creationId xmlns:p14="http://schemas.microsoft.com/office/powerpoint/2010/main" val="3748888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EEAC-9214-E849-AEB0-0E6A1205E15D}"/>
              </a:ext>
            </a:extLst>
          </p:cNvPr>
          <p:cNvSpPr>
            <a:spLocks noGrp="1"/>
          </p:cNvSpPr>
          <p:nvPr>
            <p:ph type="title"/>
          </p:nvPr>
        </p:nvSpPr>
        <p:spPr>
          <a:xfrm>
            <a:off x="1930255" y="-160865"/>
            <a:ext cx="3163888" cy="1507067"/>
          </a:xfrm>
        </p:spPr>
        <p:txBody>
          <a:bodyPr>
            <a:normAutofit/>
          </a:bodyPr>
          <a:lstStyle/>
          <a:p>
            <a:pPr algn="ctr"/>
            <a:r>
              <a:rPr lang="en-US" dirty="0"/>
              <a:t>Manifest</a:t>
            </a:r>
          </a:p>
        </p:txBody>
      </p:sp>
      <p:sp>
        <p:nvSpPr>
          <p:cNvPr id="3" name="Content Placeholder 2">
            <a:extLst>
              <a:ext uri="{FF2B5EF4-FFF2-40B4-BE49-F238E27FC236}">
                <a16:creationId xmlns:a16="http://schemas.microsoft.com/office/drawing/2014/main" id="{7E08D82B-BC1A-6C48-A0EE-E6B44F84CAF1}"/>
              </a:ext>
            </a:extLst>
          </p:cNvPr>
          <p:cNvSpPr>
            <a:spLocks noGrp="1"/>
          </p:cNvSpPr>
          <p:nvPr>
            <p:ph idx="1"/>
          </p:nvPr>
        </p:nvSpPr>
        <p:spPr>
          <a:xfrm>
            <a:off x="349630" y="1079797"/>
            <a:ext cx="4587922" cy="5016498"/>
          </a:xfrm>
          <a:noFill/>
        </p:spPr>
        <p:txBody>
          <a:bodyPr>
            <a:normAutofit/>
          </a:bodyPr>
          <a:lstStyle/>
          <a:p>
            <a:r>
              <a:rPr lang="en-US" dirty="0"/>
              <a:t>More concerned with physical aspects of the cargo, such as weight and size. </a:t>
            </a:r>
          </a:p>
          <a:p>
            <a:r>
              <a:rPr lang="en-US" dirty="0"/>
              <a:t>When the cargo is being shipped by several different shipping companies on the same vessel, there will usually be separate bills of lading for each company, but only a single consolidated cargo manifest</a:t>
            </a:r>
            <a:r>
              <a:rPr lang="en-US" sz="2400" dirty="0"/>
              <a:t>.</a:t>
            </a:r>
          </a:p>
        </p:txBody>
      </p:sp>
      <p:pic>
        <p:nvPicPr>
          <p:cNvPr id="4" name="Picture 3">
            <a:extLst>
              <a:ext uri="{FF2B5EF4-FFF2-40B4-BE49-F238E27FC236}">
                <a16:creationId xmlns:a16="http://schemas.microsoft.com/office/drawing/2014/main" id="{BF2EE942-EA66-D04F-8143-98A383F49385}"/>
              </a:ext>
            </a:extLst>
          </p:cNvPr>
          <p:cNvPicPr>
            <a:picLocks noChangeAspect="1"/>
          </p:cNvPicPr>
          <p:nvPr/>
        </p:nvPicPr>
        <p:blipFill>
          <a:blip r:embed="rId3"/>
          <a:stretch>
            <a:fillRect/>
          </a:stretch>
        </p:blipFill>
        <p:spPr>
          <a:xfrm>
            <a:off x="5155314" y="71524"/>
            <a:ext cx="3416987" cy="4203700"/>
          </a:xfrm>
          <a:prstGeom prst="rect">
            <a:avLst/>
          </a:prstGeom>
          <a:ln w="88900">
            <a:solidFill>
              <a:srgbClr val="FFC000"/>
            </a:solidFill>
          </a:ln>
        </p:spPr>
      </p:pic>
      <p:pic>
        <p:nvPicPr>
          <p:cNvPr id="5" name="Picture 4">
            <a:extLst>
              <a:ext uri="{FF2B5EF4-FFF2-40B4-BE49-F238E27FC236}">
                <a16:creationId xmlns:a16="http://schemas.microsoft.com/office/drawing/2014/main" id="{F5BCE8DE-7EF4-9843-9E94-A299449EB3CB}"/>
              </a:ext>
            </a:extLst>
          </p:cNvPr>
          <p:cNvPicPr>
            <a:picLocks noChangeAspect="1"/>
          </p:cNvPicPr>
          <p:nvPr/>
        </p:nvPicPr>
        <p:blipFill>
          <a:blip r:embed="rId4"/>
          <a:stretch>
            <a:fillRect/>
          </a:stretch>
        </p:blipFill>
        <p:spPr>
          <a:xfrm>
            <a:off x="8807990" y="0"/>
            <a:ext cx="3346830" cy="4160924"/>
          </a:xfrm>
          <a:prstGeom prst="rect">
            <a:avLst/>
          </a:prstGeom>
          <a:ln w="88900">
            <a:solidFill>
              <a:srgbClr val="FFC000"/>
            </a:solidFill>
          </a:ln>
        </p:spPr>
      </p:pic>
      <p:pic>
        <p:nvPicPr>
          <p:cNvPr id="6" name="Picture 5">
            <a:extLst>
              <a:ext uri="{FF2B5EF4-FFF2-40B4-BE49-F238E27FC236}">
                <a16:creationId xmlns:a16="http://schemas.microsoft.com/office/drawing/2014/main" id="{AA4482E5-BEA6-1F4A-9869-546F6EAD3B47}"/>
              </a:ext>
            </a:extLst>
          </p:cNvPr>
          <p:cNvPicPr>
            <a:picLocks noChangeAspect="1"/>
          </p:cNvPicPr>
          <p:nvPr/>
        </p:nvPicPr>
        <p:blipFill>
          <a:blip r:embed="rId5"/>
          <a:stretch>
            <a:fillRect/>
          </a:stretch>
        </p:blipFill>
        <p:spPr>
          <a:xfrm>
            <a:off x="7486270" y="2668857"/>
            <a:ext cx="4356100" cy="3649392"/>
          </a:xfrm>
          <a:prstGeom prst="rect">
            <a:avLst/>
          </a:prstGeom>
          <a:ln w="88900">
            <a:solidFill>
              <a:srgbClr val="FFC000"/>
            </a:solidFill>
          </a:ln>
        </p:spPr>
      </p:pic>
    </p:spTree>
    <p:extLst>
      <p:ext uri="{BB962C8B-B14F-4D97-AF65-F5344CB8AC3E}">
        <p14:creationId xmlns:p14="http://schemas.microsoft.com/office/powerpoint/2010/main" val="3156832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2" y="-67734"/>
            <a:ext cx="8534400" cy="1507067"/>
          </a:xfrm>
        </p:spPr>
        <p:txBody>
          <a:bodyPr>
            <a:normAutofit/>
          </a:bodyPr>
          <a:lstStyle/>
          <a:p>
            <a:pPr algn="ctr"/>
            <a:r>
              <a:rPr lang="en-US" dirty="0"/>
              <a:t>Certificate Of Inspection</a:t>
            </a:r>
          </a:p>
        </p:txBody>
      </p:sp>
      <p:sp>
        <p:nvSpPr>
          <p:cNvPr id="3" name="Content Placeholder 2"/>
          <p:cNvSpPr>
            <a:spLocks noGrp="1"/>
          </p:cNvSpPr>
          <p:nvPr>
            <p:ph idx="1"/>
          </p:nvPr>
        </p:nvSpPr>
        <p:spPr>
          <a:xfrm>
            <a:off x="694469" y="1439333"/>
            <a:ext cx="5958967" cy="3615267"/>
          </a:xfrm>
        </p:spPr>
        <p:txBody>
          <a:bodyPr>
            <a:noAutofit/>
          </a:bodyPr>
          <a:lstStyle/>
          <a:p>
            <a:pPr marL="0" indent="0">
              <a:buNone/>
            </a:pPr>
            <a:r>
              <a:rPr lang="en-US" sz="2800" dirty="0">
                <a:solidFill>
                  <a:schemeClr val="tx1"/>
                </a:solidFill>
              </a:rPr>
              <a:t>A document certifying that merchandise (such as perishable goods) </a:t>
            </a:r>
          </a:p>
          <a:p>
            <a:pPr>
              <a:buFont typeface="Arial" charset="0"/>
              <a:buChar char="•"/>
            </a:pPr>
            <a:r>
              <a:rPr lang="en-US" sz="2800" dirty="0">
                <a:solidFill>
                  <a:schemeClr val="tx1"/>
                </a:solidFill>
              </a:rPr>
              <a:t>Was in good condition at the time of inspection</a:t>
            </a:r>
          </a:p>
          <a:p>
            <a:pPr>
              <a:buFont typeface="Arial" charset="0"/>
              <a:buChar char="•"/>
            </a:pPr>
            <a:r>
              <a:rPr lang="en-US" sz="2800" dirty="0">
                <a:solidFill>
                  <a:schemeClr val="tx1"/>
                </a:solidFill>
              </a:rPr>
              <a:t>Usually immediately prior to shipment. </a:t>
            </a:r>
          </a:p>
          <a:p>
            <a:pPr>
              <a:buFont typeface="Arial" charset="0"/>
              <a:buChar char="•"/>
            </a:pPr>
            <a:r>
              <a:rPr lang="en-US" sz="2800" dirty="0">
                <a:solidFill>
                  <a:schemeClr val="tx1"/>
                </a:solidFill>
              </a:rPr>
              <a:t>Pre-shipment inspection is requirement for importation of goods into many developing countries.</a:t>
            </a:r>
          </a:p>
        </p:txBody>
      </p:sp>
      <p:sp>
        <p:nvSpPr>
          <p:cNvPr id="7" name="Footer Placeholder 4"/>
          <p:cNvSpPr>
            <a:spLocks noGrp="1"/>
          </p:cNvSpPr>
          <p:nvPr>
            <p:ph type="ftr" sz="quarter" idx="4294967295"/>
          </p:nvPr>
        </p:nvSpPr>
        <p:spPr>
          <a:xfrm>
            <a:off x="0" y="6172200"/>
            <a:ext cx="7543800" cy="365125"/>
          </a:xfrm>
          <a:prstGeom prst="rect">
            <a:avLst/>
          </a:prstGeom>
        </p:spPr>
        <p:txBody>
          <a:bodyPr vert="horz" lIns="91440" tIns="45720" rIns="91440" bIns="45720" rtlCol="0" anchor="t"/>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 Copyright 2017, Loughnane Associates, LLC</a:t>
            </a:r>
            <a:endPar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8518048" y="190500"/>
            <a:ext cx="3504878" cy="3200400"/>
          </a:xfrm>
          <a:prstGeom prst="rect">
            <a:avLst/>
          </a:prstGeom>
        </p:spPr>
      </p:pic>
      <p:pic>
        <p:nvPicPr>
          <p:cNvPr id="6" name="Picture 5"/>
          <p:cNvPicPr>
            <a:picLocks noChangeAspect="1"/>
          </p:cNvPicPr>
          <p:nvPr/>
        </p:nvPicPr>
        <p:blipFill>
          <a:blip r:embed="rId3"/>
          <a:stretch>
            <a:fillRect/>
          </a:stretch>
        </p:blipFill>
        <p:spPr>
          <a:xfrm>
            <a:off x="6759798" y="1790700"/>
            <a:ext cx="4737733" cy="4216400"/>
          </a:xfrm>
          <a:prstGeom prst="rect">
            <a:avLst/>
          </a:prstGeom>
        </p:spPr>
      </p:pic>
    </p:spTree>
    <p:extLst>
      <p:ext uri="{BB962C8B-B14F-4D97-AF65-F5344CB8AC3E}">
        <p14:creationId xmlns:p14="http://schemas.microsoft.com/office/powerpoint/2010/main" val="3551513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496" y="-162777"/>
            <a:ext cx="8534400" cy="1507067"/>
          </a:xfrm>
        </p:spPr>
        <p:txBody>
          <a:bodyPr>
            <a:normAutofit/>
          </a:bodyPr>
          <a:lstStyle/>
          <a:p>
            <a:pPr algn="ctr"/>
            <a:r>
              <a:rPr lang="en-US" dirty="0"/>
              <a:t>Certificate Of Manufacture</a:t>
            </a:r>
          </a:p>
        </p:txBody>
      </p:sp>
      <p:sp>
        <p:nvSpPr>
          <p:cNvPr id="3" name="Content Placeholder 2"/>
          <p:cNvSpPr>
            <a:spLocks noGrp="1"/>
          </p:cNvSpPr>
          <p:nvPr>
            <p:ph idx="1"/>
          </p:nvPr>
        </p:nvSpPr>
        <p:spPr>
          <a:xfrm>
            <a:off x="885824" y="1367366"/>
            <a:ext cx="5106988" cy="3615267"/>
          </a:xfrm>
        </p:spPr>
        <p:txBody>
          <a:bodyPr>
            <a:normAutofit lnSpcReduction="10000"/>
          </a:bodyPr>
          <a:lstStyle/>
          <a:p>
            <a:pPr marL="0" indent="0">
              <a:buNone/>
            </a:pPr>
            <a:r>
              <a:rPr lang="en-US" sz="3200" dirty="0">
                <a:solidFill>
                  <a:schemeClr val="tx1"/>
                </a:solidFill>
              </a:rPr>
              <a:t>Authenticated or notarized document certifying that the goods ordered have been produced by the manufacturer, and are being held for the account and risk of the buyer.</a:t>
            </a:r>
            <a:br>
              <a:rPr lang="en-US" sz="3200" dirty="0">
                <a:solidFill>
                  <a:schemeClr val="tx1"/>
                </a:solidFill>
              </a:rPr>
            </a:br>
            <a:br>
              <a:rPr lang="en-US" sz="3200" dirty="0">
                <a:solidFill>
                  <a:schemeClr val="tx1"/>
                </a:solidFill>
              </a:rPr>
            </a:br>
            <a:endParaRPr lang="en-US" sz="2800" dirty="0">
              <a:solidFill>
                <a:schemeClr val="tx1"/>
              </a:solidFill>
            </a:endParaRPr>
          </a:p>
        </p:txBody>
      </p:sp>
      <p:sp>
        <p:nvSpPr>
          <p:cNvPr id="6" name="Footer Placeholder 4"/>
          <p:cNvSpPr>
            <a:spLocks noGrp="1"/>
          </p:cNvSpPr>
          <p:nvPr>
            <p:ph type="ftr" sz="quarter" idx="4294967295"/>
          </p:nvPr>
        </p:nvSpPr>
        <p:spPr>
          <a:xfrm>
            <a:off x="0" y="6172200"/>
            <a:ext cx="7543800" cy="365125"/>
          </a:xfrm>
          <a:prstGeom prst="rect">
            <a:avLst/>
          </a:prstGeom>
        </p:spPr>
        <p:txBody>
          <a:bodyPr vert="horz" lIns="91440" tIns="45720" rIns="91440" bIns="45720" rtlCol="0" anchor="t"/>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 Copyright 2017, Loughnane Associates, LLC</a:t>
            </a:r>
            <a:endPar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7038672" y="42023"/>
            <a:ext cx="4591893" cy="6130177"/>
          </a:xfrm>
          <a:prstGeom prst="rect">
            <a:avLst/>
          </a:prstGeom>
        </p:spPr>
      </p:pic>
    </p:spTree>
    <p:extLst>
      <p:ext uri="{BB962C8B-B14F-4D97-AF65-F5344CB8AC3E}">
        <p14:creationId xmlns:p14="http://schemas.microsoft.com/office/powerpoint/2010/main" val="2287188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950" y="-82130"/>
            <a:ext cx="8534400" cy="1507067"/>
          </a:xfrm>
        </p:spPr>
        <p:txBody>
          <a:bodyPr>
            <a:normAutofit/>
          </a:bodyPr>
          <a:lstStyle/>
          <a:p>
            <a:pPr algn="ctr"/>
            <a:r>
              <a:rPr lang="en-US" dirty="0"/>
              <a:t>Certificate Of Origin</a:t>
            </a:r>
          </a:p>
        </p:txBody>
      </p:sp>
      <p:sp>
        <p:nvSpPr>
          <p:cNvPr id="3" name="Content Placeholder 2"/>
          <p:cNvSpPr>
            <a:spLocks noGrp="1"/>
          </p:cNvSpPr>
          <p:nvPr>
            <p:ph idx="1"/>
          </p:nvPr>
        </p:nvSpPr>
        <p:spPr>
          <a:xfrm>
            <a:off x="346009" y="1241208"/>
            <a:ext cx="6956491" cy="3639965"/>
          </a:xfrm>
        </p:spPr>
        <p:txBody>
          <a:bodyPr>
            <a:noAutofit/>
          </a:bodyPr>
          <a:lstStyle/>
          <a:p>
            <a:pPr marL="0" indent="0">
              <a:buNone/>
            </a:pPr>
            <a:r>
              <a:rPr lang="en-US" sz="2800" dirty="0">
                <a:solidFill>
                  <a:schemeClr val="tx1"/>
                </a:solidFill>
              </a:rPr>
              <a:t>(Often abbreviated to C/O or </a:t>
            </a:r>
            <a:r>
              <a:rPr lang="en-US" sz="2800" dirty="0" err="1">
                <a:solidFill>
                  <a:schemeClr val="tx1"/>
                </a:solidFill>
              </a:rPr>
              <a:t>CoO</a:t>
            </a:r>
            <a:r>
              <a:rPr lang="en-US" sz="2800" dirty="0">
                <a:solidFill>
                  <a:schemeClr val="tx1"/>
                </a:solidFill>
              </a:rPr>
              <a:t>) is a document used in international trade </a:t>
            </a:r>
          </a:p>
          <a:p>
            <a:pPr>
              <a:buFont typeface="Arial" charset="0"/>
              <a:buChar char="•"/>
            </a:pPr>
            <a:r>
              <a:rPr lang="en-US" sz="2800" dirty="0">
                <a:solidFill>
                  <a:schemeClr val="tx1"/>
                </a:solidFill>
              </a:rPr>
              <a:t>Printed form or as an electronic document</a:t>
            </a:r>
          </a:p>
          <a:p>
            <a:pPr>
              <a:buFont typeface="Arial" charset="0"/>
              <a:buChar char="•"/>
            </a:pPr>
            <a:r>
              <a:rPr lang="en-US" sz="2800" dirty="0">
                <a:solidFill>
                  <a:schemeClr val="tx1"/>
                </a:solidFill>
              </a:rPr>
              <a:t>Completed by the Exporter</a:t>
            </a:r>
          </a:p>
          <a:p>
            <a:pPr>
              <a:buFont typeface="Arial" charset="0"/>
              <a:buChar char="•"/>
            </a:pPr>
            <a:r>
              <a:rPr lang="en-US" sz="2800" dirty="0">
                <a:solidFill>
                  <a:schemeClr val="tx1"/>
                </a:solidFill>
              </a:rPr>
              <a:t>Certified by a recognized issuing body, attesting that the goods in a particular export shipment have been produced, manufactured or processed in a particular country </a:t>
            </a:r>
          </a:p>
        </p:txBody>
      </p:sp>
      <p:pic>
        <p:nvPicPr>
          <p:cNvPr id="5" name="Picture 4"/>
          <p:cNvPicPr>
            <a:picLocks noChangeAspect="1"/>
          </p:cNvPicPr>
          <p:nvPr/>
        </p:nvPicPr>
        <p:blipFill>
          <a:blip r:embed="rId2"/>
          <a:stretch>
            <a:fillRect/>
          </a:stretch>
        </p:blipFill>
        <p:spPr>
          <a:xfrm>
            <a:off x="7662450" y="361682"/>
            <a:ext cx="4184102" cy="5800212"/>
          </a:xfrm>
          <a:prstGeom prst="rect">
            <a:avLst/>
          </a:prstGeom>
        </p:spPr>
      </p:pic>
      <p:sp>
        <p:nvSpPr>
          <p:cNvPr id="6" name="Right Arrow 5"/>
          <p:cNvSpPr/>
          <p:nvPr/>
        </p:nvSpPr>
        <p:spPr>
          <a:xfrm>
            <a:off x="3678052" y="5259724"/>
            <a:ext cx="3984398" cy="8382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The Undersigned declares that the above details are correct, that all the goods were produced in</a:t>
            </a:r>
            <a:r>
              <a:rPr kumimoji="0" lang="mr-IN" sz="1100" b="0" i="0" u="none" strike="noStrike" kern="1200" cap="none" spc="0" normalizeH="0" baseline="0" noProof="0" dirty="0">
                <a:ln>
                  <a:noFill/>
                </a:ln>
                <a:solidFill>
                  <a:prstClr val="white"/>
                </a:solidFill>
                <a:effectLst/>
                <a:uLnTx/>
                <a:uFillTx/>
                <a:latin typeface="Calibri" panose="020F0502020204030204"/>
                <a:ea typeface="+mn-ea"/>
                <a:cs typeface="Mangal" panose="02040503050203030202" pitchFamily="18" charset="0"/>
              </a:rPr>
              <a:t>…</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126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8316" y="0"/>
            <a:ext cx="5214207" cy="1507067"/>
          </a:xfrm>
        </p:spPr>
        <p:txBody>
          <a:bodyPr>
            <a:normAutofit/>
          </a:bodyPr>
          <a:lstStyle/>
          <a:p>
            <a:pPr algn="ctr"/>
            <a:r>
              <a:rPr lang="en-US" dirty="0"/>
              <a:t>Commercial Invoice</a:t>
            </a:r>
          </a:p>
        </p:txBody>
      </p:sp>
      <p:sp>
        <p:nvSpPr>
          <p:cNvPr id="3" name="Content Placeholder 2"/>
          <p:cNvSpPr>
            <a:spLocks noGrp="1"/>
          </p:cNvSpPr>
          <p:nvPr>
            <p:ph idx="1"/>
          </p:nvPr>
        </p:nvSpPr>
        <p:spPr>
          <a:xfrm>
            <a:off x="1225016" y="1621366"/>
            <a:ext cx="5060806" cy="3615267"/>
          </a:xfrm>
        </p:spPr>
        <p:txBody>
          <a:bodyPr>
            <a:noAutofit/>
          </a:bodyPr>
          <a:lstStyle/>
          <a:p>
            <a:pPr>
              <a:buFont typeface="Arial" charset="0"/>
              <a:buChar char="•"/>
            </a:pPr>
            <a:r>
              <a:rPr lang="en-US" sz="2800" dirty="0">
                <a:solidFill>
                  <a:schemeClr val="tx1"/>
                </a:solidFill>
              </a:rPr>
              <a:t>Used as a customs declaration provided by the person or corporation that is exporting an item across international borders</a:t>
            </a:r>
          </a:p>
        </p:txBody>
      </p:sp>
      <p:pic>
        <p:nvPicPr>
          <p:cNvPr id="5" name="Picture 4"/>
          <p:cNvPicPr>
            <a:picLocks noChangeAspect="1"/>
          </p:cNvPicPr>
          <p:nvPr/>
        </p:nvPicPr>
        <p:blipFill>
          <a:blip r:embed="rId2"/>
          <a:stretch>
            <a:fillRect/>
          </a:stretch>
        </p:blipFill>
        <p:spPr>
          <a:xfrm>
            <a:off x="7546983" y="340242"/>
            <a:ext cx="3810874" cy="5295801"/>
          </a:xfrm>
          <a:prstGeom prst="rect">
            <a:avLst/>
          </a:prstGeom>
        </p:spPr>
      </p:pic>
    </p:spTree>
    <p:extLst>
      <p:ext uri="{BB962C8B-B14F-4D97-AF65-F5344CB8AC3E}">
        <p14:creationId xmlns:p14="http://schemas.microsoft.com/office/powerpoint/2010/main" val="364017538"/>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941</Words>
  <Application>Microsoft Macintosh PowerPoint</Application>
  <PresentationFormat>Widescreen</PresentationFormat>
  <Paragraphs>71</Paragraphs>
  <Slides>12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.Apple Color Emoji UI</vt:lpstr>
      <vt:lpstr>Arial</vt:lpstr>
      <vt:lpstr>Calibri</vt:lpstr>
      <vt:lpstr>Century Gothic</vt:lpstr>
      <vt:lpstr>Copperplate</vt:lpstr>
      <vt:lpstr>Courier New</vt:lpstr>
      <vt:lpstr>Times New Roman</vt:lpstr>
      <vt:lpstr>3_Office Theme</vt:lpstr>
      <vt:lpstr>Trade Based Money Laundering</vt:lpstr>
      <vt:lpstr>How Much Can A Bank See In Trade Finance?  Much less than they used to</vt:lpstr>
      <vt:lpstr>Financial Institution Trade Finance Staff Roles </vt:lpstr>
      <vt:lpstr>Bill Of Lading</vt:lpstr>
      <vt:lpstr>Manifest</vt:lpstr>
      <vt:lpstr>Certificate Of Inspection</vt:lpstr>
      <vt:lpstr>Certificate Of Manufacture</vt:lpstr>
      <vt:lpstr>Certificate Of Origin</vt:lpstr>
      <vt:lpstr>Commercial Invoice</vt:lpstr>
      <vt:lpstr>Export License</vt:lpstr>
      <vt:lpstr>Bill Of Exchange</vt:lpstr>
      <vt:lpstr>Import License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Trade Based Money Laundering</dc:title>
  <dc:creator>Michael Loughnane</dc:creator>
  <cp:lastModifiedBy>Michael Loughnane</cp:lastModifiedBy>
  <cp:revision>1</cp:revision>
  <dcterms:created xsi:type="dcterms:W3CDTF">2021-05-12T19:24:53Z</dcterms:created>
  <dcterms:modified xsi:type="dcterms:W3CDTF">2021-05-12T19:28:07Z</dcterms:modified>
</cp:coreProperties>
</file>