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058400" cy="10058400"/>
  <p:notesSz cx="10058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7823" y="2445667"/>
            <a:ext cx="5216753" cy="928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ucp.reporting@dor.ga.gov" TargetMode="External"/><Relationship Id="rId3" Type="http://schemas.openxmlformats.org/officeDocument/2006/relationships/hyperlink" Target="mailto:reporting@dor.ga.gov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1115" marR="5080" indent="923290">
              <a:lnSpc>
                <a:spcPct val="105700"/>
              </a:lnSpc>
              <a:spcBef>
                <a:spcPts val="100"/>
              </a:spcBef>
            </a:pPr>
            <a:r>
              <a:rPr dirty="0" spc="-5"/>
              <a:t>Safe</a:t>
            </a:r>
            <a:r>
              <a:rPr dirty="0" spc="25"/>
              <a:t> </a:t>
            </a:r>
            <a:r>
              <a:rPr dirty="0" spc="-5"/>
              <a:t>Deposit</a:t>
            </a:r>
            <a:r>
              <a:rPr dirty="0" spc="20"/>
              <a:t> </a:t>
            </a:r>
            <a:r>
              <a:rPr dirty="0" spc="-5"/>
              <a:t>Boxes </a:t>
            </a:r>
            <a:r>
              <a:rPr dirty="0"/>
              <a:t> </a:t>
            </a:r>
            <a:r>
              <a:rPr dirty="0" spc="-5"/>
              <a:t>Report</a:t>
            </a:r>
            <a:r>
              <a:rPr dirty="0" spc="-70"/>
              <a:t> </a:t>
            </a:r>
            <a:r>
              <a:rPr dirty="0" spc="-5"/>
              <a:t>Forms</a:t>
            </a:r>
            <a:r>
              <a:rPr dirty="0" spc="-70"/>
              <a:t> </a:t>
            </a:r>
            <a:r>
              <a:rPr dirty="0" spc="-5"/>
              <a:t>and</a:t>
            </a:r>
            <a:r>
              <a:rPr dirty="0" spc="-65"/>
              <a:t> </a:t>
            </a:r>
            <a:r>
              <a:rPr dirty="0" spc="-5"/>
              <a:t>Instructions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4460" y="4473143"/>
            <a:ext cx="58146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These</a:t>
            </a:r>
            <a:r>
              <a:rPr dirty="0" sz="1400" spc="18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forms</a:t>
            </a:r>
            <a:r>
              <a:rPr dirty="0" sz="1400" spc="18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are</a:t>
            </a:r>
            <a:r>
              <a:rPr dirty="0" sz="1400" spc="18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intended</a:t>
            </a:r>
            <a:r>
              <a:rPr dirty="0" sz="1400" spc="18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for</a:t>
            </a:r>
            <a:r>
              <a:rPr dirty="0" sz="1400" spc="18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reporting</a:t>
            </a:r>
            <a:r>
              <a:rPr dirty="0" sz="1400" spc="18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safe</a:t>
            </a:r>
            <a:r>
              <a:rPr dirty="0" sz="1400" spc="18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deposit</a:t>
            </a:r>
            <a:r>
              <a:rPr dirty="0" sz="1400" spc="18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box</a:t>
            </a:r>
            <a:r>
              <a:rPr dirty="0" sz="1400" spc="18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contents.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1121" y="5382767"/>
            <a:ext cx="3773804" cy="1141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889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Form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UP-1K ..................................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Page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13-14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UP-2K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..................................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Page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15-16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UP-3K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..................................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Page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17-18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72632" y="9199880"/>
            <a:ext cx="7772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5">
                <a:latin typeface="Arial"/>
                <a:cs typeface="Arial"/>
              </a:rPr>
              <a:t>(Rev.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05/2021)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4920" y="9615931"/>
            <a:ext cx="1638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40"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4032" y="820928"/>
            <a:ext cx="376047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61085" marR="5080" indent="-104902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INSTRUCTIONS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FOR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FORM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UP-1K </a:t>
            </a:r>
            <a:r>
              <a:rPr dirty="0" sz="1800" spc="-484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SAFEKEEPING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9132" y="2291080"/>
            <a:ext cx="5643245" cy="3377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Pleas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typ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prin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report</a:t>
            </a:r>
            <a:r>
              <a:rPr dirty="0" sz="100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federa</a:t>
            </a:r>
            <a:r>
              <a:rPr dirty="0" sz="1000">
                <a:latin typeface="Arial"/>
                <a:cs typeface="Arial"/>
              </a:rPr>
              <a:t>l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employe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identificatio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numbe</a:t>
            </a:r>
            <a:r>
              <a:rPr dirty="0" sz="1000" spc="-60">
                <a:latin typeface="Arial"/>
                <a:cs typeface="Arial"/>
              </a:rPr>
              <a:t>r</a:t>
            </a:r>
            <a:r>
              <a:rPr dirty="0" sz="100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2-</a:t>
            </a:r>
            <a:r>
              <a:rPr dirty="0" sz="1000" spc="16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Enter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institution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name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mailing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address.</a:t>
            </a:r>
            <a:endParaRPr sz="1000">
              <a:latin typeface="Arial"/>
              <a:cs typeface="Arial"/>
            </a:endParaRPr>
          </a:p>
          <a:p>
            <a:pPr marL="523240" marR="5080" indent="-511175">
              <a:lnSpc>
                <a:spcPct val="233199"/>
              </a:lnSpc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3-</a:t>
            </a:r>
            <a:r>
              <a:rPr dirty="0" sz="1000" spc="160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report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being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prepared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by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agent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behalf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institution,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enter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agent’s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name </a:t>
            </a:r>
            <a:r>
              <a:rPr dirty="0" sz="1000">
                <a:latin typeface="Arial"/>
                <a:cs typeface="Arial"/>
              </a:rPr>
              <a:t> 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address.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4-</a:t>
            </a:r>
            <a:r>
              <a:rPr dirty="0" sz="1000" spc="14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Enter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name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person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completing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80" b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telephon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numbe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perso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completin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form.</a:t>
            </a:r>
            <a:endParaRPr sz="1000">
              <a:latin typeface="Arial"/>
              <a:cs typeface="Arial"/>
            </a:endParaRPr>
          </a:p>
          <a:p>
            <a:pPr marL="12700" marR="1470660">
              <a:lnSpc>
                <a:spcPct val="233199"/>
              </a:lnSpc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 6-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Enter the e-mail </a:t>
            </a:r>
            <a:r>
              <a:rPr dirty="0" sz="1000" spc="-5">
                <a:latin typeface="Arial"/>
                <a:cs typeface="Arial"/>
              </a:rPr>
              <a:t>address </a:t>
            </a:r>
            <a:r>
              <a:rPr dirty="0" sz="1000">
                <a:latin typeface="Arial"/>
                <a:cs typeface="Arial"/>
              </a:rPr>
              <a:t>for the </a:t>
            </a:r>
            <a:r>
              <a:rPr dirty="0" sz="1000" spc="-5">
                <a:latin typeface="Arial"/>
                <a:cs typeface="Arial"/>
              </a:rPr>
              <a:t>person </a:t>
            </a:r>
            <a:r>
              <a:rPr dirty="0" sz="1000">
                <a:latin typeface="Arial"/>
                <a:cs typeface="Arial"/>
              </a:rPr>
              <a:t>completing the form.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7-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12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Enter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institutio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wa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orporate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registered. 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114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Enter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state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wher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institutio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registered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incorporated.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9132" y="6024879"/>
            <a:ext cx="28067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6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9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-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Enter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total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number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safe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deposit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boxes.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9132" y="6736588"/>
            <a:ext cx="5683885" cy="805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report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must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certified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>
                <a:latin typeface="Arial"/>
                <a:cs typeface="Arial"/>
              </a:rPr>
              <a:t>y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CFO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partne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com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y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</a:t>
            </a:r>
            <a:r>
              <a:rPr dirty="0" sz="1000" spc="-25">
                <a:latin typeface="Arial"/>
                <a:cs typeface="Arial"/>
              </a:rPr>
              <a:t>f</a:t>
            </a:r>
            <a:r>
              <a:rPr dirty="0" sz="1000">
                <a:latin typeface="Arial"/>
                <a:cs typeface="Arial"/>
              </a:rPr>
              <a:t>fice</a:t>
            </a:r>
            <a:r>
              <a:rPr dirty="0" sz="1000" spc="-60">
                <a:latin typeface="Arial"/>
                <a:cs typeface="Arial"/>
              </a:rPr>
              <a:t>r</a:t>
            </a:r>
            <a:r>
              <a:rPr dirty="0" sz="100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000" spc="-5" b="1">
                <a:latin typeface="Arial"/>
                <a:cs typeface="Arial"/>
              </a:rPr>
              <a:t>GO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5" b="1">
                <a:latin typeface="Arial"/>
                <a:cs typeface="Arial"/>
              </a:rPr>
              <a:t>TO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OWNER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REPORT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FORM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(UP-2K)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5" b="1">
                <a:latin typeface="Arial"/>
                <a:cs typeface="Arial"/>
              </a:rPr>
              <a:t>TO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PROVIDE</a:t>
            </a:r>
            <a:r>
              <a:rPr dirty="0" sz="1000" spc="-114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</a:t>
            </a:r>
            <a:r>
              <a:rPr dirty="0" sz="1000" spc="-13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DETAILED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LISTING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OF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THE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UNCLAIMED </a:t>
            </a:r>
            <a:r>
              <a:rPr dirty="0" sz="1000" spc="-260" b="1">
                <a:latin typeface="Arial"/>
                <a:cs typeface="Arial"/>
              </a:rPr>
              <a:t> </a:t>
            </a:r>
            <a:r>
              <a:rPr dirty="0" sz="1000" spc="-15" b="1">
                <a:latin typeface="Arial"/>
                <a:cs typeface="Arial"/>
              </a:rPr>
              <a:t>ACCOUNTS</a:t>
            </a:r>
            <a:r>
              <a:rPr dirty="0" sz="1000" spc="-105" b="1">
                <a:latin typeface="Arial"/>
                <a:cs typeface="Arial"/>
              </a:rPr>
              <a:t> </a:t>
            </a:r>
            <a:r>
              <a:rPr dirty="0" sz="1000" spc="-15" b="1">
                <a:latin typeface="Arial"/>
                <a:cs typeface="Arial"/>
              </a:rPr>
              <a:t>REFLECTED</a:t>
            </a:r>
            <a:r>
              <a:rPr dirty="0" sz="1000" spc="-10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IN</a:t>
            </a:r>
            <a:r>
              <a:rPr dirty="0" sz="1000" spc="-100" b="1">
                <a:latin typeface="Arial"/>
                <a:cs typeface="Arial"/>
              </a:rPr>
              <a:t> </a:t>
            </a:r>
            <a:r>
              <a:rPr dirty="0" sz="1000" spc="-15" b="1">
                <a:latin typeface="Arial"/>
                <a:cs typeface="Arial"/>
              </a:rPr>
              <a:t>ITEM</a:t>
            </a:r>
            <a:r>
              <a:rPr dirty="0" sz="1000" spc="-100" b="1">
                <a:latin typeface="Arial"/>
                <a:cs typeface="Arial"/>
              </a:rPr>
              <a:t> </a:t>
            </a:r>
            <a:r>
              <a:rPr dirty="0" sz="1000" spc="-15" b="1">
                <a:latin typeface="Arial"/>
                <a:cs typeface="Arial"/>
              </a:rPr>
              <a:t>9.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5261" y="2033016"/>
            <a:ext cx="1527175" cy="187960"/>
          </a:xfrm>
          <a:prstGeom prst="rect">
            <a:avLst/>
          </a:prstGeom>
          <a:solidFill>
            <a:srgbClr val="C0E3FF"/>
          </a:solidFill>
          <a:ln w="12191">
            <a:solidFill>
              <a:srgbClr val="000000"/>
            </a:solidFill>
          </a:ln>
        </p:spPr>
        <p:txBody>
          <a:bodyPr wrap="square" lIns="0" tIns="10160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80"/>
              </a:spcBef>
            </a:pPr>
            <a:r>
              <a:rPr dirty="0" sz="1000" spc="-25" b="1">
                <a:latin typeface="Arial"/>
                <a:cs typeface="Arial"/>
              </a:rPr>
              <a:t>HOLDE</a:t>
            </a:r>
            <a:r>
              <a:rPr dirty="0" sz="1000" b="1">
                <a:latin typeface="Arial"/>
                <a:cs typeface="Arial"/>
              </a:rPr>
              <a:t>R</a:t>
            </a:r>
            <a:r>
              <a:rPr dirty="0" sz="1000" spc="-120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INFORM</a:t>
            </a:r>
            <a:r>
              <a:rPr dirty="0" sz="1000" spc="-100" b="1">
                <a:latin typeface="Arial"/>
                <a:cs typeface="Arial"/>
              </a:rPr>
              <a:t>A</a:t>
            </a:r>
            <a:r>
              <a:rPr dirty="0" sz="1000" spc="-25" b="1">
                <a:latin typeface="Arial"/>
                <a:cs typeface="Arial"/>
              </a:rPr>
              <a:t>TION: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4625" y="5771896"/>
            <a:ext cx="1502410" cy="187960"/>
          </a:xfrm>
          <a:prstGeom prst="rect">
            <a:avLst/>
          </a:prstGeom>
          <a:solidFill>
            <a:srgbClr val="C0E3FF"/>
          </a:solidFill>
          <a:ln w="12191">
            <a:solidFill>
              <a:srgbClr val="000000"/>
            </a:solidFill>
          </a:ln>
        </p:spPr>
        <p:txBody>
          <a:bodyPr wrap="square" lIns="0" tIns="17145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135"/>
              </a:spcBef>
            </a:pPr>
            <a:r>
              <a:rPr dirty="0" sz="1000" spc="-25" b="1">
                <a:latin typeface="Arial"/>
                <a:cs typeface="Arial"/>
              </a:rPr>
              <a:t>REPOR</a:t>
            </a:r>
            <a:r>
              <a:rPr dirty="0" sz="1000" b="1">
                <a:latin typeface="Arial"/>
                <a:cs typeface="Arial"/>
              </a:rPr>
              <a:t>T</a:t>
            </a:r>
            <a:r>
              <a:rPr dirty="0" sz="1000" spc="-114" b="1">
                <a:latin typeface="Arial"/>
                <a:cs typeface="Arial"/>
              </a:rPr>
              <a:t> </a:t>
            </a:r>
            <a:r>
              <a:rPr dirty="0" sz="1000" spc="-25" b="1">
                <a:latin typeface="Arial"/>
                <a:cs typeface="Arial"/>
              </a:rPr>
              <a:t>INFORM</a:t>
            </a:r>
            <a:r>
              <a:rPr dirty="0" sz="1000" spc="-85" b="1">
                <a:latin typeface="Arial"/>
                <a:cs typeface="Arial"/>
              </a:rPr>
              <a:t>A</a:t>
            </a:r>
            <a:r>
              <a:rPr dirty="0" sz="1000" spc="-25" b="1">
                <a:latin typeface="Arial"/>
                <a:cs typeface="Arial"/>
              </a:rPr>
              <a:t>TION: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4625" y="6480555"/>
            <a:ext cx="959485" cy="187960"/>
          </a:xfrm>
          <a:prstGeom prst="rect">
            <a:avLst/>
          </a:prstGeom>
          <a:solidFill>
            <a:srgbClr val="C0E3FF"/>
          </a:solidFill>
          <a:ln w="12191">
            <a:solidFill>
              <a:srgbClr val="000000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195"/>
              </a:spcBef>
            </a:pPr>
            <a:r>
              <a:rPr dirty="0" sz="1000" spc="-35" b="1">
                <a:latin typeface="Arial"/>
                <a:cs typeface="Arial"/>
              </a:rPr>
              <a:t>VERIFICATION: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8823" y="9623552"/>
            <a:ext cx="1638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40">
                <a:latin typeface="Arial"/>
                <a:cs typeface="Arial"/>
              </a:rPr>
              <a:t>13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93519" y="1509649"/>
            <a:ext cx="3856990" cy="217804"/>
          </a:xfrm>
          <a:prstGeom prst="rect">
            <a:avLst/>
          </a:prstGeom>
          <a:solidFill>
            <a:srgbClr val="FFFF99"/>
          </a:solidFill>
          <a:ln w="25907">
            <a:solidFill>
              <a:srgbClr val="4CAFFF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marL="46990">
              <a:lnSpc>
                <a:spcPct val="100000"/>
              </a:lnSpc>
              <a:spcBef>
                <a:spcPts val="110"/>
              </a:spcBef>
            </a:pPr>
            <a:r>
              <a:rPr dirty="0" sz="1200" b="1">
                <a:latin typeface="Arial"/>
                <a:cs typeface="Arial"/>
              </a:rPr>
              <a:t>The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form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UP-1K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must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accompany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all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holder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reports.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800" y="889000"/>
            <a:ext cx="979169" cy="93344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53644" y="401319"/>
            <a:ext cx="165290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UP-1K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(Rev.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05/2021)</a:t>
            </a:r>
            <a:endParaRPr sz="7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700" spc="-5">
                <a:latin typeface="Arial"/>
                <a:cs typeface="Arial"/>
              </a:rPr>
              <a:t>GEORGI</a:t>
            </a:r>
            <a:r>
              <a:rPr dirty="0" sz="700">
                <a:latin typeface="Arial"/>
                <a:cs typeface="Arial"/>
              </a:rPr>
              <a:t>A</a:t>
            </a:r>
            <a:r>
              <a:rPr dirty="0" sz="700" spc="-6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DE</a:t>
            </a:r>
            <a:r>
              <a:rPr dirty="0" sz="700" spc="-50">
                <a:latin typeface="Arial"/>
                <a:cs typeface="Arial"/>
              </a:rPr>
              <a:t>P</a:t>
            </a:r>
            <a:r>
              <a:rPr dirty="0" sz="700" spc="-5">
                <a:latin typeface="Arial"/>
                <a:cs typeface="Arial"/>
              </a:rPr>
              <a:t>A</a:t>
            </a:r>
            <a:r>
              <a:rPr dirty="0" sz="700" spc="-25">
                <a:latin typeface="Arial"/>
                <a:cs typeface="Arial"/>
              </a:rPr>
              <a:t>R</a:t>
            </a:r>
            <a:r>
              <a:rPr dirty="0" sz="700" spc="-5">
                <a:latin typeface="Arial"/>
                <a:cs typeface="Arial"/>
              </a:rPr>
              <a:t>TMEN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O</a:t>
            </a:r>
            <a:r>
              <a:rPr dirty="0" sz="700">
                <a:latin typeface="Arial"/>
                <a:cs typeface="Arial"/>
              </a:rPr>
              <a:t>F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REVENUE  </a:t>
            </a:r>
            <a:r>
              <a:rPr dirty="0" sz="700" spc="-5">
                <a:latin typeface="Arial"/>
                <a:cs typeface="Arial"/>
              </a:rPr>
              <a:t>UNCLAIMED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PROPERTY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PROGRAM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5244" y="932180"/>
            <a:ext cx="4217035" cy="1413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25" b="1">
                <a:latin typeface="Arial"/>
                <a:cs typeface="Arial"/>
              </a:rPr>
              <a:t>HOLDE</a:t>
            </a:r>
            <a:r>
              <a:rPr dirty="0" sz="2400" b="1">
                <a:latin typeface="Arial"/>
                <a:cs typeface="Arial"/>
              </a:rPr>
              <a:t>R</a:t>
            </a:r>
            <a:r>
              <a:rPr dirty="0" sz="2400" spc="-210" b="1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REPOR</a:t>
            </a:r>
            <a:r>
              <a:rPr dirty="0" sz="2400" b="1">
                <a:latin typeface="Arial"/>
                <a:cs typeface="Arial"/>
              </a:rPr>
              <a:t>T</a:t>
            </a:r>
            <a:r>
              <a:rPr dirty="0" sz="2400" spc="-210" b="1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SUMMA</a:t>
            </a:r>
            <a:r>
              <a:rPr dirty="0" sz="2400" spc="-114" b="1">
                <a:latin typeface="Arial"/>
                <a:cs typeface="Arial"/>
              </a:rPr>
              <a:t>R</a:t>
            </a:r>
            <a:r>
              <a:rPr dirty="0" sz="2400" b="1">
                <a:latin typeface="Arial"/>
                <a:cs typeface="Arial"/>
              </a:rPr>
              <a:t>Y  </a:t>
            </a:r>
            <a:r>
              <a:rPr dirty="0" sz="2400" spc="-10" b="1">
                <a:latin typeface="Arial"/>
                <a:cs typeface="Arial"/>
              </a:rPr>
              <a:t>FOR</a:t>
            </a:r>
            <a:r>
              <a:rPr dirty="0" sz="2400" b="1">
                <a:latin typeface="Arial"/>
                <a:cs typeface="Arial"/>
              </a:rPr>
              <a:t>M</a:t>
            </a:r>
            <a:r>
              <a:rPr dirty="0" sz="2400" spc="-19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UP-1K</a:t>
            </a:r>
            <a:endParaRPr sz="24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2400" spc="20" b="1">
                <a:latin typeface="Arial"/>
                <a:cs typeface="Arial"/>
              </a:rPr>
              <a:t>2021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1800" spc="-5" b="1">
                <a:latin typeface="Arial"/>
                <a:cs typeface="Arial"/>
              </a:rPr>
              <a:t>SAFEKEEPING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9550" y="4660685"/>
            <a:ext cx="167640" cy="99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75"/>
              </a:lnSpc>
            </a:pPr>
            <a:r>
              <a:rPr dirty="0" sz="700">
                <a:latin typeface="Arial"/>
                <a:cs typeface="Arial"/>
              </a:rPr>
              <a:t>[    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]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88060" y="4660685"/>
            <a:ext cx="167640" cy="99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75"/>
              </a:lnSpc>
            </a:pPr>
            <a:r>
              <a:rPr dirty="0" sz="700">
                <a:latin typeface="Arial"/>
                <a:cs typeface="Arial"/>
              </a:rPr>
              <a:t>[    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]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95215" y="8833104"/>
            <a:ext cx="2147570" cy="0"/>
          </a:xfrm>
          <a:custGeom>
            <a:avLst/>
            <a:gdLst/>
            <a:ahLst/>
            <a:cxnLst/>
            <a:rect l="l" t="t" r="r" b="b"/>
            <a:pathLst>
              <a:path w="2147570" h="0">
                <a:moveTo>
                  <a:pt x="0" y="0"/>
                </a:moveTo>
                <a:lnTo>
                  <a:pt x="214731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25467" y="8369807"/>
            <a:ext cx="2578735" cy="0"/>
          </a:xfrm>
          <a:custGeom>
            <a:avLst/>
            <a:gdLst/>
            <a:ahLst/>
            <a:cxnLst/>
            <a:rect l="l" t="t" r="r" b="b"/>
            <a:pathLst>
              <a:path w="2578734" h="0">
                <a:moveTo>
                  <a:pt x="0" y="0"/>
                </a:moveTo>
                <a:lnTo>
                  <a:pt x="257860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82396" y="8833104"/>
            <a:ext cx="2685415" cy="0"/>
          </a:xfrm>
          <a:custGeom>
            <a:avLst/>
            <a:gdLst/>
            <a:ahLst/>
            <a:cxnLst/>
            <a:rect l="l" t="t" r="r" b="b"/>
            <a:pathLst>
              <a:path w="2685415" h="0">
                <a:moveTo>
                  <a:pt x="0" y="0"/>
                </a:moveTo>
                <a:lnTo>
                  <a:pt x="268528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82396" y="8374380"/>
            <a:ext cx="2685415" cy="0"/>
          </a:xfrm>
          <a:custGeom>
            <a:avLst/>
            <a:gdLst/>
            <a:ahLst/>
            <a:cxnLst/>
            <a:rect l="l" t="t" r="r" b="b"/>
            <a:pathLst>
              <a:path w="2685415" h="0">
                <a:moveTo>
                  <a:pt x="0" y="0"/>
                </a:moveTo>
                <a:lnTo>
                  <a:pt x="268528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98487" y="3225164"/>
          <a:ext cx="6567805" cy="6379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825"/>
                <a:gridCol w="266700"/>
                <a:gridCol w="633094"/>
                <a:gridCol w="921384"/>
                <a:gridCol w="2451100"/>
              </a:tblGrid>
              <a:tr h="182880">
                <a:tc gridSpan="5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40" b="1">
                          <a:latin typeface="Arial"/>
                          <a:cs typeface="Arial"/>
                        </a:rPr>
                        <a:t>HOLDE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1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 b="1">
                          <a:latin typeface="Arial"/>
                          <a:cs typeface="Arial"/>
                        </a:rPr>
                        <a:t>INFORM</a:t>
                      </a:r>
                      <a:r>
                        <a:rPr dirty="0" sz="900" spc="-11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40" b="1">
                          <a:latin typeface="Arial"/>
                          <a:cs typeface="Arial"/>
                        </a:rPr>
                        <a:t>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E7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2590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700" spc="2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FEDERAL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EMPLOYER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ID#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2.</a:t>
                      </a:r>
                      <a:r>
                        <a:rPr dirty="0" sz="700" spc="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INSTITUTION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0845">
                <a:tc gridSpan="5"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ADDRESS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8780">
                <a:tc gridSpan="5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700" spc="-25">
                          <a:latin typeface="Arial"/>
                          <a:cs typeface="Arial"/>
                        </a:rPr>
                        <a:t>CITY,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STATE,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ZIP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CODE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8780">
                <a:tc gridSpan="5">
                  <a:txBody>
                    <a:bodyPr/>
                    <a:lstStyle/>
                    <a:p>
                      <a:pPr marL="142240" marR="369570" indent="-120014">
                        <a:lnSpc>
                          <a:spcPct val="101600"/>
                        </a:lnSpc>
                        <a:spcBef>
                          <a:spcPts val="70"/>
                        </a:spcBef>
                        <a:tabLst>
                          <a:tab pos="4362450" algn="l"/>
                          <a:tab pos="4830445" algn="l"/>
                        </a:tabLst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3.</a:t>
                      </a:r>
                      <a:r>
                        <a:rPr dirty="0" sz="700" spc="2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REPORT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BEING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PREPARED</a:t>
                      </a:r>
                      <a:r>
                        <a:rPr dirty="0" sz="7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AGENT</a:t>
                      </a:r>
                      <a:r>
                        <a:rPr dirty="0" sz="7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BEHALF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7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INSTITUTION?</a:t>
                      </a:r>
                      <a:r>
                        <a:rPr dirty="0" sz="700" spc="2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Y	N	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IF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YES,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FURNISH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AGENT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NAME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ADDRESS: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7195">
                <a:tc grid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4.</a:t>
                      </a:r>
                      <a:r>
                        <a:rPr dirty="0" sz="700" spc="1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NAME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CONTACT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PERSON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9845">
                        <a:lnSpc>
                          <a:spcPts val="835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5.</a:t>
                      </a:r>
                      <a:r>
                        <a:rPr dirty="0" sz="7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TELEPHONE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359"/>
                        </a:spcBef>
                        <a:tabLst>
                          <a:tab pos="343535" algn="l"/>
                        </a:tabLst>
                      </a:pPr>
                      <a:r>
                        <a:rPr dirty="0" sz="700">
                          <a:latin typeface="Arial"/>
                          <a:cs typeface="Arial"/>
                        </a:rPr>
                        <a:t>(	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6.</a:t>
                      </a:r>
                      <a:r>
                        <a:rPr dirty="0" sz="700" spc="1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E-MAIL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ADDRESS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2909">
                <a:tc gridSpan="3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7.</a:t>
                      </a:r>
                      <a:r>
                        <a:rPr dirty="0" sz="700" spc="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DATE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INCORPORATION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. 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TA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INCORPOR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055">
                <a:tc gridSpan="5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900" spc="-40" b="1">
                          <a:latin typeface="Arial"/>
                          <a:cs typeface="Arial"/>
                        </a:rPr>
                        <a:t>REPOR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1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 b="1">
                          <a:latin typeface="Arial"/>
                          <a:cs typeface="Arial"/>
                        </a:rPr>
                        <a:t>INFORM</a:t>
                      </a:r>
                      <a:r>
                        <a:rPr dirty="0" sz="900" spc="-1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40" b="1">
                          <a:latin typeface="Arial"/>
                          <a:cs typeface="Arial"/>
                        </a:rPr>
                        <a:t>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E3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8867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7804">
                        <a:lnSpc>
                          <a:spcPct val="100000"/>
                        </a:lnSpc>
                        <a:spcBef>
                          <a:spcPts val="535"/>
                        </a:spcBef>
                        <a:tabLst>
                          <a:tab pos="394970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9.</a:t>
                      </a:r>
                      <a:r>
                        <a:rPr dirty="0" sz="800" spc="3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8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safe</a:t>
                      </a:r>
                      <a:r>
                        <a:rPr dirty="0" sz="8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deposit</a:t>
                      </a:r>
                      <a:r>
                        <a:rPr dirty="0" sz="8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boxes/safekeeping</a:t>
                      </a:r>
                      <a:r>
                        <a:rPr dirty="0" sz="8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items</a:t>
                      </a:r>
                      <a:r>
                        <a:rPr dirty="0" sz="8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8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055">
                <a:tc gridSpan="5"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900" spc="-35" b="1">
                          <a:latin typeface="Arial"/>
                          <a:cs typeface="Arial"/>
                        </a:rPr>
                        <a:t>VERIFICATIO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5" b="1">
                          <a:latin typeface="Arial"/>
                          <a:cs typeface="Arial"/>
                        </a:rPr>
                        <a:t>STATEMENT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E3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7076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51460" marR="50482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905635" algn="l"/>
                          <a:tab pos="2356485" algn="l"/>
                          <a:tab pos="3354704" algn="l"/>
                        </a:tabLst>
                      </a:pP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r>
                        <a:rPr dirty="0" u="sng" sz="9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certify</a:t>
                      </a:r>
                      <a:r>
                        <a:rPr dirty="0" sz="9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900" spc="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900" spc="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caused</a:t>
                      </a:r>
                      <a:r>
                        <a:rPr dirty="0" sz="9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9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prepared</a:t>
                      </a:r>
                      <a:r>
                        <a:rPr dirty="0" sz="9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9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examined</a:t>
                      </a:r>
                      <a:r>
                        <a:rPr dirty="0" sz="90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this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report</a:t>
                      </a:r>
                      <a:r>
                        <a:rPr dirty="0" sz="900" spc="4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totaling</a:t>
                      </a:r>
                      <a:r>
                        <a:rPr dirty="0" u="sng" sz="9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safe</a:t>
                      </a:r>
                      <a:r>
                        <a:rPr dirty="0" sz="9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deposit</a:t>
                      </a:r>
                      <a:r>
                        <a:rPr dirty="0" sz="9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boxes</a:t>
                      </a:r>
                      <a:r>
                        <a:rPr dirty="0" sz="9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property</a:t>
                      </a:r>
                      <a:r>
                        <a:rPr dirty="0" sz="9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presumed</a:t>
                      </a:r>
                      <a:r>
                        <a:rPr dirty="0" sz="9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abandoned</a:t>
                      </a:r>
                      <a:r>
                        <a:rPr dirty="0" sz="9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under</a:t>
                      </a:r>
                      <a:r>
                        <a:rPr dirty="0" sz="900" spc="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Disposition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Unclaimed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Property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Act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year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ended</a:t>
                      </a:r>
                      <a:r>
                        <a:rPr dirty="0" u="sng" sz="9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am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duly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authorized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execute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verification </a:t>
                      </a:r>
                      <a:r>
                        <a:rPr dirty="0" sz="900" spc="-2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9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institution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that</a:t>
                      </a:r>
                      <a:r>
                        <a:rPr dirty="0" sz="9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believe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said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report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true,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correct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complete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said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date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best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my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knowledge.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16535">
                        <a:lnSpc>
                          <a:spcPct val="100000"/>
                        </a:lnSpc>
                        <a:tabLst>
                          <a:tab pos="3202305" algn="l"/>
                        </a:tabLst>
                      </a:pPr>
                      <a:r>
                        <a:rPr dirty="0" baseline="-11904" sz="1050">
                          <a:latin typeface="Arial"/>
                          <a:cs typeface="Arial"/>
                        </a:rPr>
                        <a:t>Signature</a:t>
                      </a:r>
                      <a:r>
                        <a:rPr dirty="0" baseline="-11904" sz="1050" spc="12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1904" sz="1050">
                          <a:latin typeface="Arial"/>
                          <a:cs typeface="Arial"/>
                        </a:rPr>
                        <a:t>of</a:t>
                      </a:r>
                      <a:r>
                        <a:rPr dirty="0" baseline="-11904" sz="1050" spc="12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1904" sz="1050">
                          <a:latin typeface="Arial"/>
                          <a:cs typeface="Arial"/>
                        </a:rPr>
                        <a:t>Responsible</a:t>
                      </a:r>
                      <a:r>
                        <a:rPr dirty="0" baseline="-11904" sz="1050" spc="12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1904" sz="1050">
                          <a:latin typeface="Arial"/>
                          <a:cs typeface="Arial"/>
                        </a:rPr>
                        <a:t>Officer	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Printed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Typed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Name</a:t>
                      </a:r>
                      <a:r>
                        <a:rPr dirty="0" sz="7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Responsible</a:t>
                      </a:r>
                      <a:r>
                        <a:rPr dirty="0" sz="7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Officer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57275">
                        <a:lnSpc>
                          <a:spcPct val="100000"/>
                        </a:lnSpc>
                        <a:tabLst>
                          <a:tab pos="4770120" algn="l"/>
                        </a:tabLst>
                      </a:pPr>
                      <a:r>
                        <a:rPr dirty="0" sz="700">
                          <a:latin typeface="Arial"/>
                          <a:cs typeface="Arial"/>
                        </a:rPr>
                        <a:t>Title</a:t>
                      </a:r>
                      <a:r>
                        <a:rPr dirty="0" sz="70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7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Responsible</a:t>
                      </a:r>
                      <a:r>
                        <a:rPr dirty="0" sz="7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Officer	</a:t>
                      </a:r>
                      <a:r>
                        <a:rPr dirty="0" baseline="3968" sz="1050" spc="7">
                          <a:latin typeface="Arial"/>
                          <a:cs typeface="Arial"/>
                        </a:rPr>
                        <a:t>Date</a:t>
                      </a:r>
                      <a:endParaRPr baseline="3968" sz="10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29845">
                        <a:lnSpc>
                          <a:spcPct val="100000"/>
                        </a:lnSpc>
                      </a:pPr>
                      <a:r>
                        <a:rPr dirty="0" sz="800" spc="-10" b="1">
                          <a:latin typeface="Arial"/>
                          <a:cs typeface="Arial"/>
                        </a:rPr>
                        <a:t>FO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800" spc="-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 b="1">
                          <a:latin typeface="Arial"/>
                          <a:cs typeface="Arial"/>
                        </a:rPr>
                        <a:t>OFFIC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 b="1">
                          <a:latin typeface="Arial"/>
                          <a:cs typeface="Arial"/>
                        </a:rPr>
                        <a:t>US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 b="1">
                          <a:latin typeface="Arial"/>
                          <a:cs typeface="Arial"/>
                        </a:rPr>
                        <a:t>ONLY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3980">
                <a:tc gridSpan="3">
                  <a:txBody>
                    <a:bodyPr/>
                    <a:lstStyle/>
                    <a:p>
                      <a:pPr algn="ctr" marL="19050">
                        <a:lnSpc>
                          <a:spcPts val="635"/>
                        </a:lnSpc>
                        <a:spcBef>
                          <a:spcPts val="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REPORT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41910">
                        <a:lnSpc>
                          <a:spcPts val="635"/>
                        </a:lnSpc>
                        <a:spcBef>
                          <a:spcPts val="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HOLDER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NO.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971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176019" y="2941319"/>
            <a:ext cx="128587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DI</a:t>
            </a:r>
            <a:r>
              <a:rPr dirty="0" sz="800">
                <a:latin typeface="Arial"/>
                <a:cs typeface="Arial"/>
              </a:rPr>
              <a:t>D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YO</a:t>
            </a:r>
            <a:r>
              <a:rPr dirty="0" sz="800">
                <a:latin typeface="Arial"/>
                <a:cs typeface="Arial"/>
              </a:rPr>
              <a:t>U</a:t>
            </a:r>
            <a:r>
              <a:rPr dirty="0" sz="800" spc="-70">
                <a:latin typeface="Arial"/>
                <a:cs typeface="Arial"/>
              </a:rPr>
              <a:t> </a:t>
            </a:r>
            <a:r>
              <a:rPr dirty="0" sz="800" spc="-55">
                <a:latin typeface="Arial"/>
                <a:cs typeface="Arial"/>
              </a:rPr>
              <a:t>A</a:t>
            </a:r>
            <a:r>
              <a:rPr dirty="0" sz="800" spc="5">
                <a:latin typeface="Arial"/>
                <a:cs typeface="Arial"/>
              </a:rPr>
              <a:t>T</a:t>
            </a:r>
            <a:r>
              <a:rPr dirty="0" sz="800" spc="-6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AC</a:t>
            </a:r>
            <a:r>
              <a:rPr dirty="0" sz="800">
                <a:latin typeface="Arial"/>
                <a:cs typeface="Arial"/>
              </a:rPr>
              <a:t>H</a:t>
            </a:r>
            <a:r>
              <a:rPr dirty="0" sz="800" spc="-7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</a:t>
            </a:r>
            <a:r>
              <a:rPr dirty="0" sz="800" spc="-6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CD</a:t>
            </a:r>
            <a:r>
              <a:rPr dirty="0" sz="800">
                <a:latin typeface="Arial"/>
                <a:cs typeface="Arial"/>
              </a:rPr>
              <a:t>? 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72563" y="2963644"/>
            <a:ext cx="15938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85"/>
              </a:lnSpc>
            </a:pPr>
            <a:r>
              <a:rPr dirty="0" sz="800">
                <a:latin typeface="Arial"/>
                <a:cs typeface="Arial"/>
              </a:rPr>
              <a:t>[  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]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22127" y="2941319"/>
            <a:ext cx="990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33829" y="2963644"/>
            <a:ext cx="159385" cy="1136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85"/>
              </a:lnSpc>
            </a:pPr>
            <a:r>
              <a:rPr dirty="0" sz="800">
                <a:latin typeface="Arial"/>
                <a:cs typeface="Arial"/>
              </a:rPr>
              <a:t>[  </a:t>
            </a:r>
            <a:r>
              <a:rPr dirty="0" sz="800" spc="4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]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83393" y="2941319"/>
            <a:ext cx="358838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ELECTRONIC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FILERS:</a:t>
            </a:r>
            <a:r>
              <a:rPr dirty="0" sz="800" spc="17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Submit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UP-1K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for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each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business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included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on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the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CD.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72233" y="2488819"/>
            <a:ext cx="4089400" cy="231775"/>
          </a:xfrm>
          <a:prstGeom prst="rect">
            <a:avLst/>
          </a:prstGeom>
          <a:solidFill>
            <a:srgbClr val="FFFF99"/>
          </a:solidFill>
          <a:ln w="25907">
            <a:solidFill>
              <a:srgbClr val="4CAF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4450">
              <a:lnSpc>
                <a:spcPts val="1625"/>
              </a:lnSpc>
            </a:pPr>
            <a:r>
              <a:rPr dirty="0" sz="1400" spc="-5" b="1">
                <a:latin typeface="Arial"/>
                <a:cs typeface="Arial"/>
              </a:rPr>
              <a:t>This</a:t>
            </a:r>
            <a:r>
              <a:rPr dirty="0" sz="1400" spc="18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form</a:t>
            </a:r>
            <a:r>
              <a:rPr dirty="0" sz="1400" spc="18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must</a:t>
            </a:r>
            <a:r>
              <a:rPr dirty="0" sz="1400" spc="18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accompany</a:t>
            </a:r>
            <a:r>
              <a:rPr dirty="0" sz="1400" spc="18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all</a:t>
            </a:r>
            <a:r>
              <a:rPr dirty="0" sz="1400" spc="18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holder</a:t>
            </a:r>
            <a:r>
              <a:rPr dirty="0" sz="1400" spc="18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reports.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476601" y="2978946"/>
            <a:ext cx="156845" cy="123825"/>
            <a:chOff x="2476601" y="2978946"/>
            <a:chExt cx="156845" cy="123825"/>
          </a:xfrm>
        </p:grpSpPr>
        <p:sp>
          <p:nvSpPr>
            <p:cNvPr id="19" name="object 19"/>
            <p:cNvSpPr/>
            <p:nvPr/>
          </p:nvSpPr>
          <p:spPr>
            <a:xfrm>
              <a:off x="2476601" y="2978946"/>
              <a:ext cx="156845" cy="123825"/>
            </a:xfrm>
            <a:custGeom>
              <a:avLst/>
              <a:gdLst/>
              <a:ahLst/>
              <a:cxnLst/>
              <a:rect l="l" t="t" r="r" b="b"/>
              <a:pathLst>
                <a:path w="156844" h="123825">
                  <a:moveTo>
                    <a:pt x="156775" y="0"/>
                  </a:moveTo>
                  <a:lnTo>
                    <a:pt x="0" y="0"/>
                  </a:lnTo>
                  <a:lnTo>
                    <a:pt x="0" y="123370"/>
                  </a:lnTo>
                  <a:lnTo>
                    <a:pt x="156775" y="123370"/>
                  </a:lnTo>
                  <a:lnTo>
                    <a:pt x="1567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482951" y="2985296"/>
              <a:ext cx="144145" cy="111125"/>
            </a:xfrm>
            <a:custGeom>
              <a:avLst/>
              <a:gdLst/>
              <a:ahLst/>
              <a:cxnLst/>
              <a:rect l="l" t="t" r="r" b="b"/>
              <a:pathLst>
                <a:path w="144144" h="111125">
                  <a:moveTo>
                    <a:pt x="0" y="110670"/>
                  </a:moveTo>
                  <a:lnTo>
                    <a:pt x="144075" y="110670"/>
                  </a:lnTo>
                  <a:lnTo>
                    <a:pt x="144075" y="0"/>
                  </a:lnTo>
                  <a:lnTo>
                    <a:pt x="0" y="0"/>
                  </a:lnTo>
                  <a:lnTo>
                    <a:pt x="0" y="110670"/>
                  </a:lnTo>
                  <a:close/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2836786" y="2972869"/>
            <a:ext cx="156845" cy="120650"/>
            <a:chOff x="2836786" y="2972869"/>
            <a:chExt cx="156845" cy="120650"/>
          </a:xfrm>
        </p:grpSpPr>
        <p:sp>
          <p:nvSpPr>
            <p:cNvPr id="22" name="object 22"/>
            <p:cNvSpPr/>
            <p:nvPr/>
          </p:nvSpPr>
          <p:spPr>
            <a:xfrm>
              <a:off x="2836786" y="2972869"/>
              <a:ext cx="156845" cy="120650"/>
            </a:xfrm>
            <a:custGeom>
              <a:avLst/>
              <a:gdLst/>
              <a:ahLst/>
              <a:cxnLst/>
              <a:rect l="l" t="t" r="r" b="b"/>
              <a:pathLst>
                <a:path w="156844" h="120650">
                  <a:moveTo>
                    <a:pt x="156775" y="0"/>
                  </a:moveTo>
                  <a:lnTo>
                    <a:pt x="0" y="0"/>
                  </a:lnTo>
                  <a:lnTo>
                    <a:pt x="0" y="120049"/>
                  </a:lnTo>
                  <a:lnTo>
                    <a:pt x="156775" y="120049"/>
                  </a:lnTo>
                  <a:lnTo>
                    <a:pt x="1567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843136" y="2979219"/>
              <a:ext cx="144145" cy="107950"/>
            </a:xfrm>
            <a:custGeom>
              <a:avLst/>
              <a:gdLst/>
              <a:ahLst/>
              <a:cxnLst/>
              <a:rect l="l" t="t" r="r" b="b"/>
              <a:pathLst>
                <a:path w="144144" h="107950">
                  <a:moveTo>
                    <a:pt x="0" y="107351"/>
                  </a:moveTo>
                  <a:lnTo>
                    <a:pt x="144075" y="107351"/>
                  </a:lnTo>
                  <a:lnTo>
                    <a:pt x="144075" y="0"/>
                  </a:lnTo>
                  <a:lnTo>
                    <a:pt x="0" y="0"/>
                  </a:lnTo>
                  <a:lnTo>
                    <a:pt x="0" y="107351"/>
                  </a:lnTo>
                  <a:close/>
                </a:path>
              </a:pathLst>
            </a:custGeom>
            <a:ln w="126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4" name="object 24"/>
          <p:cNvGrpSpPr/>
          <p:nvPr/>
        </p:nvGrpSpPr>
        <p:grpSpPr>
          <a:xfrm>
            <a:off x="4682451" y="4672596"/>
            <a:ext cx="182245" cy="128270"/>
            <a:chOff x="4682451" y="4672596"/>
            <a:chExt cx="182245" cy="128270"/>
          </a:xfrm>
        </p:grpSpPr>
        <p:sp>
          <p:nvSpPr>
            <p:cNvPr id="25" name="object 25"/>
            <p:cNvSpPr/>
            <p:nvPr/>
          </p:nvSpPr>
          <p:spPr>
            <a:xfrm>
              <a:off x="4682451" y="4672596"/>
              <a:ext cx="182245" cy="128270"/>
            </a:xfrm>
            <a:custGeom>
              <a:avLst/>
              <a:gdLst/>
              <a:ahLst/>
              <a:cxnLst/>
              <a:rect l="l" t="t" r="r" b="b"/>
              <a:pathLst>
                <a:path w="182245" h="128270">
                  <a:moveTo>
                    <a:pt x="182164" y="0"/>
                  </a:moveTo>
                  <a:lnTo>
                    <a:pt x="0" y="0"/>
                  </a:lnTo>
                  <a:lnTo>
                    <a:pt x="0" y="128015"/>
                  </a:lnTo>
                  <a:lnTo>
                    <a:pt x="182164" y="128015"/>
                  </a:lnTo>
                  <a:lnTo>
                    <a:pt x="1821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4688801" y="4678946"/>
              <a:ext cx="169545" cy="115570"/>
            </a:xfrm>
            <a:custGeom>
              <a:avLst/>
              <a:gdLst/>
              <a:ahLst/>
              <a:cxnLst/>
              <a:rect l="l" t="t" r="r" b="b"/>
              <a:pathLst>
                <a:path w="169545" h="115570">
                  <a:moveTo>
                    <a:pt x="0" y="115315"/>
                  </a:moveTo>
                  <a:lnTo>
                    <a:pt x="169464" y="115315"/>
                  </a:lnTo>
                  <a:lnTo>
                    <a:pt x="169464" y="0"/>
                  </a:lnTo>
                  <a:lnTo>
                    <a:pt x="0" y="0"/>
                  </a:lnTo>
                  <a:lnTo>
                    <a:pt x="0" y="115315"/>
                  </a:lnTo>
                  <a:close/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7" name="object 27"/>
          <p:cNvGrpSpPr/>
          <p:nvPr/>
        </p:nvGrpSpPr>
        <p:grpSpPr>
          <a:xfrm>
            <a:off x="5082654" y="4658441"/>
            <a:ext cx="198120" cy="142240"/>
            <a:chOff x="5082654" y="4658441"/>
            <a:chExt cx="198120" cy="142240"/>
          </a:xfrm>
        </p:grpSpPr>
        <p:sp>
          <p:nvSpPr>
            <p:cNvPr id="28" name="object 28"/>
            <p:cNvSpPr/>
            <p:nvPr/>
          </p:nvSpPr>
          <p:spPr>
            <a:xfrm>
              <a:off x="5082654" y="4658441"/>
              <a:ext cx="198120" cy="142240"/>
            </a:xfrm>
            <a:custGeom>
              <a:avLst/>
              <a:gdLst/>
              <a:ahLst/>
              <a:cxnLst/>
              <a:rect l="l" t="t" r="r" b="b"/>
              <a:pathLst>
                <a:path w="198120" h="142239">
                  <a:moveTo>
                    <a:pt x="198014" y="0"/>
                  </a:moveTo>
                  <a:lnTo>
                    <a:pt x="0" y="0"/>
                  </a:lnTo>
                  <a:lnTo>
                    <a:pt x="0" y="142171"/>
                  </a:lnTo>
                  <a:lnTo>
                    <a:pt x="198014" y="142171"/>
                  </a:lnTo>
                  <a:lnTo>
                    <a:pt x="1980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5089004" y="4664791"/>
              <a:ext cx="185420" cy="129539"/>
            </a:xfrm>
            <a:custGeom>
              <a:avLst/>
              <a:gdLst/>
              <a:ahLst/>
              <a:cxnLst/>
              <a:rect l="l" t="t" r="r" b="b"/>
              <a:pathLst>
                <a:path w="185420" h="129539">
                  <a:moveTo>
                    <a:pt x="0" y="129471"/>
                  </a:moveTo>
                  <a:lnTo>
                    <a:pt x="185314" y="129471"/>
                  </a:lnTo>
                  <a:lnTo>
                    <a:pt x="185314" y="0"/>
                  </a:lnTo>
                  <a:lnTo>
                    <a:pt x="0" y="0"/>
                  </a:lnTo>
                  <a:lnTo>
                    <a:pt x="0" y="129471"/>
                  </a:lnTo>
                  <a:close/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6311" y="638047"/>
            <a:ext cx="53594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INSTRUCTIONS</a:t>
            </a:r>
            <a:r>
              <a:rPr dirty="0" sz="1800" spc="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FOR</a:t>
            </a:r>
            <a:r>
              <a:rPr dirty="0" sz="1800" spc="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COMPLETING</a:t>
            </a:r>
            <a:r>
              <a:rPr dirty="0" sz="1800" spc="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FORM</a:t>
            </a:r>
            <a:r>
              <a:rPr dirty="0" sz="1800" spc="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UP-2K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0655" y="1742440"/>
            <a:ext cx="5928995" cy="5575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256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f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yo</a:t>
            </a:r>
            <a:r>
              <a:rPr dirty="0" sz="1000">
                <a:latin typeface="Arial"/>
                <a:cs typeface="Arial"/>
              </a:rPr>
              <a:t>u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reportin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5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properties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yo</a:t>
            </a:r>
            <a:r>
              <a:rPr dirty="0" sz="1000">
                <a:latin typeface="Arial"/>
                <a:cs typeface="Arial"/>
              </a:rPr>
              <a:t>u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mus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submi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you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repor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properl</a:t>
            </a:r>
            <a:r>
              <a:rPr dirty="0" sz="1000">
                <a:latin typeface="Arial"/>
                <a:cs typeface="Arial"/>
              </a:rPr>
              <a:t>y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formatte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read-only  </a:t>
            </a:r>
            <a:r>
              <a:rPr dirty="0" sz="1000">
                <a:latin typeface="Arial"/>
                <a:cs typeface="Arial"/>
              </a:rPr>
              <a:t>CD.</a:t>
            </a:r>
            <a:r>
              <a:rPr dirty="0" sz="1000" spc="1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require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submit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paper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copy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report.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f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yo</a:t>
            </a:r>
            <a:r>
              <a:rPr dirty="0" sz="1000">
                <a:latin typeface="Arial"/>
                <a:cs typeface="Arial"/>
              </a:rPr>
              <a:t>u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reportin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fewe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</a:t>
            </a:r>
            <a:r>
              <a:rPr dirty="0" sz="1000">
                <a:latin typeface="Arial"/>
                <a:cs typeface="Arial"/>
              </a:rPr>
              <a:t>5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properties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pleas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m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referencin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followin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451484" indent="-210820">
              <a:lnSpc>
                <a:spcPct val="100000"/>
              </a:lnSpc>
              <a:buChar char="►"/>
              <a:tabLst>
                <a:tab pos="452120" algn="l"/>
              </a:tabLst>
            </a:pPr>
            <a:r>
              <a:rPr dirty="0" sz="1000">
                <a:latin typeface="Arial"/>
                <a:cs typeface="Arial"/>
              </a:rPr>
              <a:t>Please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type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print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report.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►"/>
            </a:pPr>
            <a:endParaRPr sz="1000">
              <a:latin typeface="Arial"/>
              <a:cs typeface="Arial"/>
            </a:endParaRPr>
          </a:p>
          <a:p>
            <a:pPr marL="449580" indent="-208915">
              <a:lnSpc>
                <a:spcPct val="100000"/>
              </a:lnSpc>
              <a:buChar char="►"/>
              <a:tabLst>
                <a:tab pos="450215" algn="l"/>
              </a:tabLst>
            </a:pPr>
            <a:r>
              <a:rPr dirty="0" sz="1000">
                <a:latin typeface="Arial"/>
                <a:cs typeface="Arial"/>
              </a:rPr>
              <a:t>List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owners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alphabetically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name.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►"/>
            </a:pPr>
            <a:endParaRPr sz="1000">
              <a:latin typeface="Arial"/>
              <a:cs typeface="Arial"/>
            </a:endParaRPr>
          </a:p>
          <a:p>
            <a:pPr marL="469900" marR="191770" indent="-228600">
              <a:lnSpc>
                <a:spcPct val="100000"/>
              </a:lnSpc>
              <a:buChar char="►"/>
              <a:tabLst>
                <a:tab pos="456565" algn="l"/>
              </a:tabLst>
            </a:pPr>
            <a:r>
              <a:rPr dirty="0" sz="1000">
                <a:latin typeface="Arial"/>
                <a:cs typeface="Arial"/>
              </a:rPr>
              <a:t>Enter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date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report.</a:t>
            </a:r>
            <a:r>
              <a:rPr dirty="0" sz="1000" spc="2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will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use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date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reference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should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need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contact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you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questions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regarding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report.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►"/>
            </a:pPr>
            <a:endParaRPr sz="1000">
              <a:latin typeface="Arial"/>
              <a:cs typeface="Arial"/>
            </a:endParaRPr>
          </a:p>
          <a:p>
            <a:pPr marL="436245" indent="-195580">
              <a:lnSpc>
                <a:spcPct val="100000"/>
              </a:lnSpc>
              <a:buChar char="►"/>
              <a:tabLst>
                <a:tab pos="436880" algn="l"/>
              </a:tabLst>
            </a:pPr>
            <a:r>
              <a:rPr dirty="0" sz="1000">
                <a:latin typeface="Arial"/>
                <a:cs typeface="Arial"/>
              </a:rPr>
              <a:t>Enter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federal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employee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identification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number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(FEIN).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  <a:spcBef>
                <a:spcPts val="5"/>
              </a:spcBef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Enter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owner’s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name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address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shown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business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records.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Date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birth.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Arial"/>
              <a:cs typeface="Arial"/>
            </a:endParaRPr>
          </a:p>
          <a:p>
            <a:pPr marL="48260" marR="276860">
              <a:lnSpc>
                <a:spcPct val="125000"/>
              </a:lnSpc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</a:t>
            </a:r>
            <a:r>
              <a:rPr dirty="0" sz="1000" spc="-60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multiple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owners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listed,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indicate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appropriate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relationship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code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list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Page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4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(Introduction).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</a:t>
            </a:r>
            <a:r>
              <a:rPr dirty="0" sz="1000" spc="-7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owner(s</a:t>
            </a:r>
            <a:r>
              <a:rPr dirty="0" sz="1000">
                <a:latin typeface="Arial"/>
                <a:cs typeface="Arial"/>
              </a:rPr>
              <a:t>)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socia</a:t>
            </a:r>
            <a:r>
              <a:rPr dirty="0" sz="1000">
                <a:latin typeface="Arial"/>
                <a:cs typeface="Arial"/>
              </a:rPr>
              <a:t>l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securit</a:t>
            </a:r>
            <a:r>
              <a:rPr dirty="0" sz="1000">
                <a:latin typeface="Arial"/>
                <a:cs typeface="Arial"/>
              </a:rPr>
              <a:t>y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numbe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(SSN</a:t>
            </a:r>
            <a:r>
              <a:rPr dirty="0" sz="1000">
                <a:latin typeface="Arial"/>
                <a:cs typeface="Arial"/>
              </a:rPr>
              <a:t>)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federa</a:t>
            </a:r>
            <a:r>
              <a:rPr dirty="0" sz="1000">
                <a:latin typeface="Arial"/>
                <a:cs typeface="Arial"/>
              </a:rPr>
              <a:t>l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employe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identificatio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numbe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(FEIN).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</a:t>
            </a:r>
            <a:r>
              <a:rPr dirty="0" sz="1000" spc="-5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Enter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safe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deposit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box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number.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6</a:t>
            </a:r>
            <a:r>
              <a:rPr dirty="0" sz="1000" spc="-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Enter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date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safe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deposit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box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was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drilled.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Arial"/>
              <a:cs typeface="Arial"/>
            </a:endParaRPr>
          </a:p>
          <a:p>
            <a:pPr marL="48260">
              <a:lnSpc>
                <a:spcPct val="100000"/>
              </a:lnSpc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7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Enter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total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number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safe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deposit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boxes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reported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page.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Arial"/>
              <a:cs typeface="Arial"/>
            </a:endParaRPr>
          </a:p>
          <a:p>
            <a:pPr marL="490855" marR="72390" indent="-443230">
              <a:lnSpc>
                <a:spcPct val="128499"/>
              </a:lnSpc>
            </a:pP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last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page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report,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enter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grand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total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safe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deposit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boxes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reported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pages.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3261" y="7720710"/>
            <a:ext cx="4864735" cy="197485"/>
          </a:xfrm>
          <a:prstGeom prst="rect">
            <a:avLst/>
          </a:prstGeom>
          <a:ln w="12192">
            <a:solidFill>
              <a:srgbClr val="4CAF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7940">
              <a:lnSpc>
                <a:spcPts val="1390"/>
              </a:lnSpc>
            </a:pPr>
            <a:r>
              <a:rPr dirty="0" sz="1200" spc="-15" b="1">
                <a:latin typeface="Arial"/>
                <a:cs typeface="Arial"/>
              </a:rPr>
              <a:t>NEGATIVE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REPORTS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ARE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REQUIRED</a:t>
            </a:r>
            <a:r>
              <a:rPr dirty="0" sz="1200" b="1">
                <a:latin typeface="Arial"/>
                <a:cs typeface="Arial"/>
              </a:rPr>
              <a:t> ON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SAFE </a:t>
            </a:r>
            <a:r>
              <a:rPr dirty="0" sz="1200" spc="-5" b="1">
                <a:latin typeface="Arial"/>
                <a:cs typeface="Arial"/>
              </a:rPr>
              <a:t>DEPOSIT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BOXES!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5776" y="9622028"/>
            <a:ext cx="1638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40">
                <a:latin typeface="Arial"/>
                <a:cs typeface="Arial"/>
              </a:rPr>
              <a:t>15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0779" y="1253108"/>
            <a:ext cx="4460875" cy="217804"/>
          </a:xfrm>
          <a:prstGeom prst="rect">
            <a:avLst/>
          </a:prstGeom>
          <a:solidFill>
            <a:srgbClr val="FFFF99"/>
          </a:solidFill>
          <a:ln w="25907">
            <a:solidFill>
              <a:srgbClr val="4CAFFF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105"/>
              </a:spcBef>
            </a:pP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separate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UP-1K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for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safe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deposit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boxes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must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be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submitted.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1910" y="1564639"/>
            <a:ext cx="5373370" cy="231140"/>
          </a:xfrm>
          <a:prstGeom prst="rect">
            <a:avLst/>
          </a:prstGeom>
          <a:solidFill>
            <a:srgbClr val="FFFF99"/>
          </a:solidFill>
          <a:ln w="25907">
            <a:solidFill>
              <a:srgbClr val="4BAEFF"/>
            </a:solidFill>
          </a:ln>
        </p:spPr>
        <p:txBody>
          <a:bodyPr wrap="square" lIns="0" tIns="2159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70"/>
              </a:spcBef>
            </a:pPr>
            <a:r>
              <a:rPr dirty="0" sz="1200" b="1">
                <a:latin typeface="Arial"/>
                <a:cs typeface="Arial"/>
              </a:rPr>
              <a:t>When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reporting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25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or</a:t>
            </a:r>
            <a:r>
              <a:rPr dirty="0" sz="1200" spc="-6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more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properties,</a:t>
            </a:r>
            <a:r>
              <a:rPr dirty="0" sz="1200" spc="-5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NAUPA</a:t>
            </a:r>
            <a:r>
              <a:rPr dirty="0" sz="1200" spc="-13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formatted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CD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spc="5" b="1">
                <a:latin typeface="Arial"/>
                <a:cs typeface="Arial"/>
              </a:rPr>
              <a:t>is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required</a:t>
            </a:r>
            <a:r>
              <a:rPr dirty="0" sz="1100" spc="-5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0860" y="769111"/>
            <a:ext cx="7459345" cy="743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25"/>
              </a:lnSpc>
              <a:spcBef>
                <a:spcPts val="100"/>
              </a:spcBef>
            </a:pPr>
            <a:r>
              <a:rPr dirty="0" sz="2400" spc="-10" b="1">
                <a:latin typeface="Arial"/>
                <a:cs typeface="Arial"/>
              </a:rPr>
              <a:t>DETAIL</a:t>
            </a:r>
            <a:r>
              <a:rPr dirty="0" sz="240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REPORTING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FORM</a:t>
            </a:r>
            <a:r>
              <a:rPr dirty="0" sz="2400" spc="5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UP-2K</a:t>
            </a:r>
            <a:r>
              <a:rPr dirty="0" sz="2400" b="1">
                <a:latin typeface="Arial"/>
                <a:cs typeface="Arial"/>
              </a:rPr>
              <a:t> -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SAFEKEEPING</a:t>
            </a:r>
            <a:endParaRPr sz="2400">
              <a:latin typeface="Arial"/>
              <a:cs typeface="Arial"/>
            </a:endParaRPr>
          </a:p>
          <a:p>
            <a:pPr algn="ctr" marR="473075">
              <a:lnSpc>
                <a:spcPts val="2825"/>
              </a:lnSpc>
            </a:pPr>
            <a:r>
              <a:rPr dirty="0" sz="2400" spc="-5" b="1">
                <a:latin typeface="Arial"/>
                <a:cs typeface="Arial"/>
              </a:rPr>
              <a:t>2021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91476" y="1924303"/>
            <a:ext cx="17494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36089" algn="l"/>
              </a:tabLst>
            </a:pPr>
            <a:r>
              <a:rPr dirty="0" sz="900" spc="-5">
                <a:latin typeface="Arial"/>
                <a:cs typeface="Arial"/>
              </a:rPr>
              <a:t>Report</a:t>
            </a:r>
            <a:r>
              <a:rPr dirty="0" sz="900" spc="13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Date </a:t>
            </a:r>
            <a:r>
              <a:rPr dirty="0" sz="900" spc="-105">
                <a:latin typeface="Arial"/>
                <a:cs typeface="Arial"/>
              </a:rPr>
              <a:t>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72083" y="2200655"/>
          <a:ext cx="8693150" cy="581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8510"/>
                <a:gridCol w="5046345"/>
                <a:gridCol w="1580515"/>
              </a:tblGrid>
              <a:tr h="284480">
                <a:tc>
                  <a:txBody>
                    <a:bodyPr/>
                    <a:lstStyle/>
                    <a:p>
                      <a:pPr marL="40640">
                        <a:lnSpc>
                          <a:spcPts val="103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Federal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Employee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ID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3980">
                        <a:lnSpc>
                          <a:spcPts val="103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Business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Name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73355">
                        <a:lnSpc>
                          <a:spcPct val="100000"/>
                        </a:lnSpc>
                        <a:tabLst>
                          <a:tab pos="911225" algn="l"/>
                          <a:tab pos="1479550" algn="l"/>
                        </a:tabLst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Page</a:t>
                      </a:r>
                      <a:r>
                        <a:rPr dirty="0" u="sng" sz="900" spc="-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9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545">
                <a:tc>
                  <a:txBody>
                    <a:bodyPr/>
                    <a:lstStyle/>
                    <a:p>
                      <a:pPr marL="34925">
                        <a:lnSpc>
                          <a:spcPts val="104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Ga.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Holder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No.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72083" y="2948939"/>
          <a:ext cx="8691880" cy="3733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7285"/>
                <a:gridCol w="571500"/>
                <a:gridCol w="998219"/>
                <a:gridCol w="1035050"/>
                <a:gridCol w="1394459"/>
                <a:gridCol w="996950"/>
              </a:tblGrid>
              <a:tr h="711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828800" marR="803275" indent="-940435">
                        <a:lnSpc>
                          <a:spcPts val="830"/>
                        </a:lnSpc>
                        <a:spcBef>
                          <a:spcPts val="5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OWNER’S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NAME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LAST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KNOWN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ADDRESS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(1)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164465" marR="130810" indent="-3810">
                        <a:lnSpc>
                          <a:spcPct val="995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DATE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H 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(2)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85420" marR="15430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IO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 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BETWEEN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OWNERS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60020" marR="124460">
                        <a:lnSpc>
                          <a:spcPct val="100000"/>
                        </a:lnSpc>
                      </a:pPr>
                      <a:r>
                        <a:rPr dirty="0" sz="700" spc="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AP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CAB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) 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(3)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98450" marR="260350" indent="7620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S.S. # /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TAX</a:t>
                      </a:r>
                      <a:r>
                        <a:rPr dirty="0" sz="7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ID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NO.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20320">
                        <a:lnSpc>
                          <a:spcPct val="10000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(4)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85420" marR="164465" indent="-1905">
                        <a:lnSpc>
                          <a:spcPct val="99300"/>
                        </a:lnSpc>
                        <a:spcBef>
                          <a:spcPts val="67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SAFE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DEPOSIT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BOX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ND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BER 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(5)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54025" marR="161290" indent="-262255">
                        <a:lnSpc>
                          <a:spcPts val="830"/>
                        </a:lnSpc>
                        <a:spcBef>
                          <a:spcPts val="6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DA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DR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ILL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ED 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(6)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612384" y="6871207"/>
            <a:ext cx="2317115" cy="236854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41605" marR="5080" indent="-129539">
              <a:lnSpc>
                <a:spcPts val="830"/>
              </a:lnSpc>
              <a:spcBef>
                <a:spcPts val="130"/>
              </a:spcBef>
            </a:pPr>
            <a:r>
              <a:rPr dirty="0" sz="700" spc="-10">
                <a:latin typeface="Arial"/>
                <a:cs typeface="Arial"/>
              </a:rPr>
              <a:t>(7</a:t>
            </a:r>
            <a:r>
              <a:rPr dirty="0" sz="700" spc="-5">
                <a:latin typeface="Arial"/>
                <a:cs typeface="Arial"/>
              </a:rPr>
              <a:t>)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-10">
                <a:latin typeface="Arial"/>
                <a:cs typeface="Arial"/>
              </a:rPr>
              <a:t>O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-5">
                <a:latin typeface="Arial"/>
                <a:cs typeface="Arial"/>
              </a:rPr>
              <a:t>AL</a:t>
            </a:r>
            <a:r>
              <a:rPr dirty="0" sz="700" spc="-9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SA</a:t>
            </a:r>
            <a:r>
              <a:rPr dirty="0" sz="700" spc="-15">
                <a:latin typeface="Arial"/>
                <a:cs typeface="Arial"/>
              </a:rPr>
              <a:t>F</a:t>
            </a:r>
            <a:r>
              <a:rPr dirty="0" sz="700" spc="-5">
                <a:latin typeface="Arial"/>
                <a:cs typeface="Arial"/>
              </a:rPr>
              <a:t>EKEE</a:t>
            </a:r>
            <a:r>
              <a:rPr dirty="0" sz="700" spc="10">
                <a:latin typeface="Arial"/>
                <a:cs typeface="Arial"/>
              </a:rPr>
              <a:t>P</a:t>
            </a:r>
            <a:r>
              <a:rPr dirty="0" sz="700" spc="-20">
                <a:latin typeface="Arial"/>
                <a:cs typeface="Arial"/>
              </a:rPr>
              <a:t>I</a:t>
            </a:r>
            <a:r>
              <a:rPr dirty="0" sz="700" spc="-5">
                <a:latin typeface="Arial"/>
                <a:cs typeface="Arial"/>
              </a:rPr>
              <a:t>NG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I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10">
                <a:latin typeface="Arial"/>
                <a:cs typeface="Arial"/>
              </a:rPr>
              <a:t>E</a:t>
            </a:r>
            <a:r>
              <a:rPr dirty="0" sz="700" spc="-25">
                <a:latin typeface="Arial"/>
                <a:cs typeface="Arial"/>
              </a:rPr>
              <a:t>M</a:t>
            </a:r>
            <a:r>
              <a:rPr dirty="0" sz="700" spc="-5">
                <a:latin typeface="Arial"/>
                <a:cs typeface="Arial"/>
              </a:rPr>
              <a:t>S</a:t>
            </a:r>
            <a:r>
              <a:rPr dirty="0" sz="700" spc="-6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REP</a:t>
            </a:r>
            <a:r>
              <a:rPr dirty="0" sz="700" spc="5">
                <a:latin typeface="Arial"/>
                <a:cs typeface="Arial"/>
              </a:rPr>
              <a:t>OR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-5">
                <a:latin typeface="Arial"/>
                <a:cs typeface="Arial"/>
              </a:rPr>
              <a:t>ED</a:t>
            </a:r>
            <a:r>
              <a:rPr dirty="0" sz="700" spc="60">
                <a:latin typeface="Arial"/>
                <a:cs typeface="Arial"/>
              </a:rPr>
              <a:t> </a:t>
            </a:r>
            <a:r>
              <a:rPr dirty="0" sz="700" spc="-15">
                <a:latin typeface="Arial"/>
                <a:cs typeface="Arial"/>
              </a:rPr>
              <a:t>F</a:t>
            </a:r>
            <a:r>
              <a:rPr dirty="0" sz="700" spc="-10">
                <a:latin typeface="Arial"/>
                <a:cs typeface="Arial"/>
              </a:rPr>
              <a:t>O</a:t>
            </a:r>
            <a:r>
              <a:rPr dirty="0" sz="700" spc="-5">
                <a:latin typeface="Arial"/>
                <a:cs typeface="Arial"/>
              </a:rPr>
              <a:t>R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5">
                <a:latin typeface="Arial"/>
                <a:cs typeface="Arial"/>
              </a:rPr>
              <a:t>H</a:t>
            </a:r>
            <a:r>
              <a:rPr dirty="0" sz="700" spc="-20">
                <a:latin typeface="Arial"/>
                <a:cs typeface="Arial"/>
              </a:rPr>
              <a:t>IS  </a:t>
            </a:r>
            <a:r>
              <a:rPr dirty="0" sz="700" spc="-5">
                <a:latin typeface="Arial"/>
                <a:cs typeface="Arial"/>
              </a:rPr>
              <a:t>PAGE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3155" y="7384795"/>
            <a:ext cx="23171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latin typeface="Arial"/>
                <a:cs typeface="Arial"/>
              </a:rPr>
              <a:t>(8</a:t>
            </a:r>
            <a:r>
              <a:rPr dirty="0" sz="700" spc="-5">
                <a:latin typeface="Arial"/>
                <a:cs typeface="Arial"/>
              </a:rPr>
              <a:t>)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G</a:t>
            </a:r>
            <a:r>
              <a:rPr dirty="0" sz="700" spc="-5">
                <a:latin typeface="Arial"/>
                <a:cs typeface="Arial"/>
              </a:rPr>
              <a:t>RAND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-10">
                <a:latin typeface="Arial"/>
                <a:cs typeface="Arial"/>
              </a:rPr>
              <a:t>O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-5">
                <a:latin typeface="Arial"/>
                <a:cs typeface="Arial"/>
              </a:rPr>
              <a:t>AL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SA</a:t>
            </a:r>
            <a:r>
              <a:rPr dirty="0" sz="700" spc="-15">
                <a:latin typeface="Arial"/>
                <a:cs typeface="Arial"/>
              </a:rPr>
              <a:t>F</a:t>
            </a:r>
            <a:r>
              <a:rPr dirty="0" sz="700" spc="-5">
                <a:latin typeface="Arial"/>
                <a:cs typeface="Arial"/>
              </a:rPr>
              <a:t>EKEE</a:t>
            </a:r>
            <a:r>
              <a:rPr dirty="0" sz="700" spc="10">
                <a:latin typeface="Arial"/>
                <a:cs typeface="Arial"/>
              </a:rPr>
              <a:t>P</a:t>
            </a:r>
            <a:r>
              <a:rPr dirty="0" sz="700" spc="-20">
                <a:latin typeface="Arial"/>
                <a:cs typeface="Arial"/>
              </a:rPr>
              <a:t>I</a:t>
            </a:r>
            <a:r>
              <a:rPr dirty="0" sz="700" spc="-5">
                <a:latin typeface="Arial"/>
                <a:cs typeface="Arial"/>
              </a:rPr>
              <a:t>NG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I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10">
                <a:latin typeface="Arial"/>
                <a:cs typeface="Arial"/>
              </a:rPr>
              <a:t>E</a:t>
            </a:r>
            <a:r>
              <a:rPr dirty="0" sz="700" spc="-10">
                <a:latin typeface="Arial"/>
                <a:cs typeface="Arial"/>
              </a:rPr>
              <a:t>M</a:t>
            </a:r>
            <a:r>
              <a:rPr dirty="0" sz="700" spc="-5">
                <a:latin typeface="Arial"/>
                <a:cs typeface="Arial"/>
              </a:rPr>
              <a:t>S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F</a:t>
            </a:r>
            <a:r>
              <a:rPr dirty="0" sz="700" spc="-10">
                <a:latin typeface="Arial"/>
                <a:cs typeface="Arial"/>
              </a:rPr>
              <a:t>O</a:t>
            </a:r>
            <a:r>
              <a:rPr dirty="0" sz="700" spc="-5">
                <a:latin typeface="Arial"/>
                <a:cs typeface="Arial"/>
              </a:rPr>
              <a:t>R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REP</a:t>
            </a:r>
            <a:r>
              <a:rPr dirty="0" sz="700" spc="-10">
                <a:latin typeface="Arial"/>
                <a:cs typeface="Arial"/>
              </a:rPr>
              <a:t>O</a:t>
            </a:r>
            <a:r>
              <a:rPr dirty="0" sz="700" spc="-5">
                <a:latin typeface="Arial"/>
                <a:cs typeface="Arial"/>
              </a:rPr>
              <a:t>RT</a:t>
            </a:r>
            <a:endParaRPr sz="7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7545" y="873766"/>
            <a:ext cx="951229" cy="932820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8108315" y="6865619"/>
            <a:ext cx="1245235" cy="302260"/>
          </a:xfrm>
          <a:custGeom>
            <a:avLst/>
            <a:gdLst/>
            <a:ahLst/>
            <a:cxnLst/>
            <a:rect l="l" t="t" r="r" b="b"/>
            <a:pathLst>
              <a:path w="1245234" h="302259">
                <a:moveTo>
                  <a:pt x="0" y="302259"/>
                </a:moveTo>
                <a:lnTo>
                  <a:pt x="1245234" y="302259"/>
                </a:lnTo>
                <a:lnTo>
                  <a:pt x="1245234" y="0"/>
                </a:lnTo>
                <a:lnTo>
                  <a:pt x="0" y="0"/>
                </a:lnTo>
                <a:lnTo>
                  <a:pt x="0" y="30225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08315" y="7252334"/>
            <a:ext cx="1245235" cy="302260"/>
          </a:xfrm>
          <a:custGeom>
            <a:avLst/>
            <a:gdLst/>
            <a:ahLst/>
            <a:cxnLst/>
            <a:rect l="l" t="t" r="r" b="b"/>
            <a:pathLst>
              <a:path w="1245234" h="302259">
                <a:moveTo>
                  <a:pt x="0" y="302260"/>
                </a:moveTo>
                <a:lnTo>
                  <a:pt x="1245234" y="302260"/>
                </a:lnTo>
                <a:lnTo>
                  <a:pt x="1245234" y="0"/>
                </a:lnTo>
                <a:lnTo>
                  <a:pt x="0" y="0"/>
                </a:lnTo>
                <a:lnTo>
                  <a:pt x="0" y="30226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25360" y="334772"/>
            <a:ext cx="1680210" cy="3435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835"/>
              </a:lnSpc>
              <a:spcBef>
                <a:spcPts val="95"/>
              </a:spcBef>
            </a:pPr>
            <a:r>
              <a:rPr dirty="0" sz="700" spc="-5">
                <a:latin typeface="Arial"/>
                <a:cs typeface="Arial"/>
              </a:rPr>
              <a:t>UP-2K</a:t>
            </a:r>
            <a:r>
              <a:rPr dirty="0" sz="700" spc="45">
                <a:latin typeface="Arial"/>
                <a:cs typeface="Arial"/>
              </a:rPr>
              <a:t> </a:t>
            </a:r>
            <a:r>
              <a:rPr dirty="0" sz="700" spc="-509">
                <a:latin typeface="Arial"/>
                <a:cs typeface="Arial"/>
              </a:rPr>
              <a:t>R</a:t>
            </a:r>
            <a:r>
              <a:rPr dirty="0" sz="700" spc="-5">
                <a:latin typeface="Arial"/>
                <a:cs typeface="Arial"/>
              </a:rPr>
              <a:t>(</a:t>
            </a:r>
            <a:r>
              <a:rPr dirty="0" sz="700" spc="7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ev</a:t>
            </a:r>
            <a:r>
              <a:rPr dirty="0" sz="700" spc="-5">
                <a:latin typeface="Arial"/>
                <a:cs typeface="Arial"/>
              </a:rPr>
              <a:t>.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05/202</a:t>
            </a:r>
            <a:r>
              <a:rPr dirty="0" sz="700" spc="-5">
                <a:latin typeface="Arial"/>
                <a:cs typeface="Arial"/>
              </a:rPr>
              <a:t>1)</a:t>
            </a:r>
            <a:endParaRPr sz="700">
              <a:latin typeface="Arial"/>
              <a:cs typeface="Arial"/>
            </a:endParaRPr>
          </a:p>
          <a:p>
            <a:pPr marL="12700" marR="5080">
              <a:lnSpc>
                <a:spcPts val="830"/>
              </a:lnSpc>
              <a:spcBef>
                <a:spcPts val="35"/>
              </a:spcBef>
            </a:pPr>
            <a:r>
              <a:rPr dirty="0" sz="700" spc="-5">
                <a:latin typeface="Arial"/>
                <a:cs typeface="Arial"/>
              </a:rPr>
              <a:t>GEORGIA DEPARTMENT OF REVENUE </a:t>
            </a:r>
            <a:r>
              <a:rPr dirty="0" sz="700" spc="-18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UNCLAIMED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PROPERTY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PROGRAM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398" y="636523"/>
            <a:ext cx="4882515" cy="3801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136015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INSTRUCTIONS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FOR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FORM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UP-3K </a:t>
            </a:r>
            <a:r>
              <a:rPr dirty="0" sz="1800" spc="-484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SAFEKEEPING</a:t>
            </a:r>
            <a:r>
              <a:rPr dirty="0" sz="1800" spc="48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INVENTORY 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FORM</a:t>
            </a:r>
            <a:endParaRPr sz="1800">
              <a:latin typeface="Arial"/>
              <a:cs typeface="Arial"/>
            </a:endParaRPr>
          </a:p>
          <a:p>
            <a:pPr algn="ctr" marL="1120775">
              <a:lnSpc>
                <a:spcPct val="100000"/>
              </a:lnSpc>
            </a:pPr>
            <a:r>
              <a:rPr dirty="0" sz="1800" spc="-30" b="1">
                <a:latin typeface="Arial"/>
                <a:cs typeface="Arial"/>
              </a:rPr>
              <a:t>2021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spc="100" b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BAN</a:t>
            </a:r>
            <a:r>
              <a:rPr dirty="0" sz="1000">
                <a:latin typeface="Arial"/>
                <a:cs typeface="Arial"/>
              </a:rPr>
              <a:t>K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NAME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1000" spc="-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105" b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ENTE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FEDERA</a:t>
            </a:r>
            <a:r>
              <a:rPr dirty="0" sz="1000">
                <a:latin typeface="Arial"/>
                <a:cs typeface="Arial"/>
              </a:rPr>
              <a:t>L</a:t>
            </a:r>
            <a:r>
              <a:rPr dirty="0" sz="1000" spc="-13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IDENTIFIC</a:t>
            </a:r>
            <a:r>
              <a:rPr dirty="0" sz="1000" spc="-100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TIO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NUMBER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HOLDE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#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30" b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REPOR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7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TE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35" b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</a:t>
            </a:r>
            <a:r>
              <a:rPr dirty="0" sz="1000">
                <a:latin typeface="Arial"/>
                <a:cs typeface="Arial"/>
              </a:rPr>
              <a:t>X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OWNER'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OWNERS</a:t>
            </a:r>
            <a:r>
              <a:rPr dirty="0" sz="1000">
                <a:latin typeface="Arial"/>
                <a:cs typeface="Arial"/>
              </a:rPr>
              <a:t>'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NAME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ITEM</a:t>
            </a:r>
            <a:r>
              <a:rPr dirty="0" u="heavy" sz="1000" spc="-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6-</a:t>
            </a:r>
            <a:r>
              <a:rPr dirty="0" sz="1000" spc="280" b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ENTER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RELATIONSHIP</a:t>
            </a:r>
            <a:r>
              <a:rPr dirty="0" sz="1000" spc="-10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CODE</a:t>
            </a:r>
            <a:r>
              <a:rPr dirty="0" sz="1000" spc="-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(SEE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PAGE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4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INTRODUCTION)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7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20" b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SAF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DEPOSI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</a:t>
            </a:r>
            <a:r>
              <a:rPr dirty="0" sz="1000">
                <a:latin typeface="Arial"/>
                <a:cs typeface="Arial"/>
              </a:rPr>
              <a:t>X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NUMBER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15" b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DRIL</a:t>
            </a:r>
            <a:r>
              <a:rPr dirty="0" sz="1000">
                <a:latin typeface="Arial"/>
                <a:cs typeface="Arial"/>
              </a:rPr>
              <a:t>L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7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TE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8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9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20" b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NUMBE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ITEMS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SAF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DEPOSI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</a:t>
            </a:r>
            <a:r>
              <a:rPr dirty="0" sz="1000">
                <a:latin typeface="Arial"/>
                <a:cs typeface="Arial"/>
              </a:rPr>
              <a:t>X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(EXAMPLE</a:t>
            </a:r>
            <a:r>
              <a:rPr dirty="0" sz="1000">
                <a:latin typeface="Arial"/>
                <a:cs typeface="Arial"/>
              </a:rPr>
              <a:t>: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5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$</a:t>
            </a:r>
            <a:r>
              <a:rPr dirty="0" sz="1000">
                <a:latin typeface="Arial"/>
                <a:cs typeface="Arial"/>
              </a:rPr>
              <a:t>2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BILLS)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10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spc="-75" b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SAFEKEEPIN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CODE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97050" y="4572854"/>
          <a:ext cx="4566920" cy="203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0020"/>
                <a:gridCol w="1183005"/>
                <a:gridCol w="1952625"/>
              </a:tblGrid>
              <a:tr h="160020">
                <a:tc>
                  <a:txBody>
                    <a:bodyPr/>
                    <a:lstStyle/>
                    <a:p>
                      <a:pPr marL="31750">
                        <a:lnSpc>
                          <a:spcPts val="1105"/>
                        </a:lnSpc>
                      </a:pPr>
                      <a:r>
                        <a:rPr dirty="0" u="sng" sz="1000" spc="-1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SAFEKEEPIN</a:t>
                      </a:r>
                      <a:r>
                        <a:rPr dirty="0" u="sng" sz="10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dirty="0" u="sng" sz="1000" spc="-9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000" spc="-1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CODE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05"/>
                        </a:lnSpc>
                      </a:pPr>
                      <a:r>
                        <a:rPr dirty="0" u="sng" sz="1000" spc="-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SALEABLE</a:t>
                      </a:r>
                      <a:r>
                        <a:rPr dirty="0" u="sng" sz="1000" spc="-3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000" spc="-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Y/N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ts val="1105"/>
                        </a:lnSpc>
                      </a:pPr>
                      <a:r>
                        <a:rPr dirty="0" u="sng" sz="1000" spc="-4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DESCRIPTION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835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ctr" marR="2298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 spc="-45">
                          <a:latin typeface="Arial"/>
                          <a:cs typeface="Arial"/>
                        </a:rPr>
                        <a:t>COINS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</a:tr>
              <a:tr h="18923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algn="ctr" marR="2298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00" spc="-15">
                          <a:latin typeface="Arial"/>
                          <a:cs typeface="Arial"/>
                        </a:rPr>
                        <a:t>JEWELRY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222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9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APE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DOCUMENTS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222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1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8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VING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BONDS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65">
                          <a:latin typeface="Arial"/>
                          <a:cs typeface="Arial"/>
                        </a:rPr>
                        <a:t>CURR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2298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CURRENCY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35">
                          <a:latin typeface="Arial"/>
                          <a:cs typeface="Arial"/>
                        </a:rPr>
                        <a:t>MISC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2298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20">
                          <a:latin typeface="Arial"/>
                          <a:cs typeface="Arial"/>
                        </a:rPr>
                        <a:t>OTHE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9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ANGIBL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PROPE</a:t>
                      </a:r>
                      <a:r>
                        <a:rPr dirty="0" sz="1000" spc="-4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TY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STMP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2298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STAMPS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15">
                          <a:latin typeface="Arial"/>
                          <a:cs typeface="Arial"/>
                        </a:rPr>
                        <a:t>WEAP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2292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8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ARIOU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WEAPONS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WILL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222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WILL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</a:tr>
              <a:tr h="165735">
                <a:tc>
                  <a:txBody>
                    <a:bodyPr/>
                    <a:lstStyle/>
                    <a:p>
                      <a:pPr marL="31750">
                        <a:lnSpc>
                          <a:spcPts val="1110"/>
                        </a:lnSpc>
                        <a:spcBef>
                          <a:spcPts val="95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BOND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algn="ctr" marR="222885">
                        <a:lnSpc>
                          <a:spcPts val="1110"/>
                        </a:lnSpc>
                        <a:spcBef>
                          <a:spcPts val="95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ts val="1110"/>
                        </a:lnSpc>
                        <a:spcBef>
                          <a:spcPts val="95"/>
                        </a:spcBef>
                      </a:pPr>
                      <a:r>
                        <a:rPr dirty="0" sz="1000" spc="-20">
                          <a:latin typeface="Arial"/>
                          <a:cs typeface="Arial"/>
                        </a:rPr>
                        <a:t>BON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COUPON/DOC.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2065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27100" y="6744004"/>
            <a:ext cx="6031865" cy="1133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000" spc="-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heavy" sz="1000" spc="-1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dirty="0" u="heavy" sz="1000" spc="-3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dirty="0" sz="1000" spc="-80" b="1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DESCRIPTION</a:t>
            </a:r>
            <a:endParaRPr sz="1000">
              <a:latin typeface="Arial"/>
              <a:cs typeface="Arial"/>
            </a:endParaRPr>
          </a:p>
          <a:p>
            <a:pPr marL="282575" marR="5080" indent="8890">
              <a:lnSpc>
                <a:spcPct val="136400"/>
              </a:lnSpc>
              <a:spcBef>
                <a:spcPts val="975"/>
              </a:spcBef>
            </a:pP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PLEASE</a:t>
            </a:r>
            <a:r>
              <a:rPr dirty="0" u="heavy" sz="1000" spc="-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NOTE:</a:t>
            </a:r>
            <a:r>
              <a:rPr dirty="0" sz="1000" spc="18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WHEN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OPENING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SAFE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DEPOSIT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BOX,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AFTER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DRILLING…..IF</a:t>
            </a:r>
            <a:r>
              <a:rPr dirty="0" sz="1000" spc="-85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YOU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DISCOVER </a:t>
            </a:r>
            <a:r>
              <a:rPr dirty="0" sz="1000" spc="-265" b="1">
                <a:latin typeface="Arial"/>
                <a:cs typeface="Arial"/>
              </a:rPr>
              <a:t> </a:t>
            </a:r>
            <a:r>
              <a:rPr dirty="0" sz="1000" b="1">
                <a:latin typeface="Arial"/>
                <a:cs typeface="Arial"/>
              </a:rPr>
              <a:t>A </a:t>
            </a:r>
            <a:r>
              <a:rPr dirty="0" sz="1000" spc="-15" b="1">
                <a:latin typeface="Arial"/>
                <a:cs typeface="Arial"/>
              </a:rPr>
              <a:t>WEAPON…STOP </a:t>
            </a:r>
            <a:r>
              <a:rPr dirty="0" sz="1000" spc="-10" b="1">
                <a:latin typeface="Arial"/>
                <a:cs typeface="Arial"/>
              </a:rPr>
              <a:t>AND </a:t>
            </a:r>
            <a:r>
              <a:rPr dirty="0" sz="1000" spc="-15" b="1">
                <a:latin typeface="Arial"/>
                <a:cs typeface="Arial"/>
              </a:rPr>
              <a:t>CALL SECURITY </a:t>
            </a:r>
            <a:r>
              <a:rPr dirty="0" sz="1000" spc="-30" b="1">
                <a:latin typeface="Arial"/>
                <a:cs typeface="Arial"/>
              </a:rPr>
              <a:t>IMMEDIATELY….HAVE </a:t>
            </a:r>
            <a:r>
              <a:rPr dirty="0" sz="1000" spc="-15" b="1">
                <a:latin typeface="Arial"/>
                <a:cs typeface="Arial"/>
              </a:rPr>
              <a:t>SECURITY CLEAR THE </a:t>
            </a:r>
            <a:r>
              <a:rPr dirty="0" sz="1000" spc="-1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WEAPON….RENDERIN</a:t>
            </a:r>
            <a:r>
              <a:rPr dirty="0" sz="1000" b="1">
                <a:latin typeface="Arial"/>
                <a:cs typeface="Arial"/>
              </a:rPr>
              <a:t>G</a:t>
            </a:r>
            <a:r>
              <a:rPr dirty="0" sz="1000" spc="-11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TH</a:t>
            </a:r>
            <a:r>
              <a:rPr dirty="0" sz="1000" b="1">
                <a:latin typeface="Arial"/>
                <a:cs typeface="Arial"/>
              </a:rPr>
              <a:t>E</a:t>
            </a:r>
            <a:r>
              <a:rPr dirty="0" sz="1000" spc="-11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WEAPO</a:t>
            </a:r>
            <a:r>
              <a:rPr dirty="0" sz="1000" b="1">
                <a:latin typeface="Arial"/>
                <a:cs typeface="Arial"/>
              </a:rPr>
              <a:t>N</a:t>
            </a:r>
            <a:r>
              <a:rPr dirty="0" sz="1000" spc="-11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SAF</a:t>
            </a:r>
            <a:r>
              <a:rPr dirty="0" sz="1000" b="1">
                <a:latin typeface="Arial"/>
                <a:cs typeface="Arial"/>
              </a:rPr>
              <a:t>E</a:t>
            </a:r>
            <a:r>
              <a:rPr dirty="0" sz="1000" spc="-11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T</a:t>
            </a:r>
            <a:r>
              <a:rPr dirty="0" sz="1000" b="1">
                <a:latin typeface="Arial"/>
                <a:cs typeface="Arial"/>
              </a:rPr>
              <a:t>O</a:t>
            </a:r>
            <a:r>
              <a:rPr dirty="0" sz="1000" spc="-11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HANDLE….PROCEE</a:t>
            </a:r>
            <a:r>
              <a:rPr dirty="0" sz="1000" b="1">
                <a:latin typeface="Arial"/>
                <a:cs typeface="Arial"/>
              </a:rPr>
              <a:t>D</a:t>
            </a:r>
            <a:r>
              <a:rPr dirty="0" sz="1000" spc="-11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WIT</a:t>
            </a:r>
            <a:r>
              <a:rPr dirty="0" sz="1000" b="1">
                <a:latin typeface="Arial"/>
                <a:cs typeface="Arial"/>
              </a:rPr>
              <a:t>H</a:t>
            </a:r>
            <a:r>
              <a:rPr dirty="0" sz="1000" spc="-114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INVENTORY  RECORDING</a:t>
            </a:r>
            <a:r>
              <a:rPr dirty="0" sz="1000" spc="-114" b="1">
                <a:latin typeface="Arial"/>
                <a:cs typeface="Arial"/>
              </a:rPr>
              <a:t> </a:t>
            </a:r>
            <a:r>
              <a:rPr dirty="0" sz="1000" spc="-15" b="1">
                <a:latin typeface="Arial"/>
                <a:cs typeface="Arial"/>
              </a:rPr>
              <a:t>THE</a:t>
            </a:r>
            <a:r>
              <a:rPr dirty="0" sz="1000" spc="-11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MAKE,</a:t>
            </a:r>
            <a:r>
              <a:rPr dirty="0" sz="1000" spc="-11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MODEL</a:t>
            </a:r>
            <a:r>
              <a:rPr dirty="0" sz="1000" spc="-110" b="1">
                <a:latin typeface="Arial"/>
                <a:cs typeface="Arial"/>
              </a:rPr>
              <a:t> </a:t>
            </a:r>
            <a:r>
              <a:rPr dirty="0" sz="1000" spc="-15" b="1">
                <a:latin typeface="Arial"/>
                <a:cs typeface="Arial"/>
              </a:rPr>
              <a:t>AND</a:t>
            </a:r>
            <a:r>
              <a:rPr dirty="0" sz="1000" spc="-105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CALIBER.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7298" y="8314258"/>
            <a:ext cx="5617845" cy="318135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219"/>
              </a:spcBef>
            </a:pPr>
            <a:r>
              <a:rPr dirty="0" sz="1000" spc="-10" b="1">
                <a:latin typeface="Arial"/>
                <a:cs typeface="Arial"/>
              </a:rPr>
              <a:t>INVENTORY</a:t>
            </a:r>
            <a:r>
              <a:rPr dirty="0" sz="1000" spc="-114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OF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BOX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SHOULD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BE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NOTARIZED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WITH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THE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20" b="1">
                <a:latin typeface="Arial"/>
                <a:cs typeface="Arial"/>
              </a:rPr>
              <a:t>SIGNATURE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OF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BANK</a:t>
            </a:r>
            <a:r>
              <a:rPr dirty="0" sz="1000" spc="-9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OFFICIAL</a:t>
            </a:r>
            <a:r>
              <a:rPr dirty="0" sz="1000" spc="-140" b="1">
                <a:latin typeface="Arial"/>
                <a:cs typeface="Arial"/>
              </a:rPr>
              <a:t> </a:t>
            </a:r>
            <a:r>
              <a:rPr dirty="0" sz="1000" spc="-10" b="1">
                <a:latin typeface="Arial"/>
                <a:cs typeface="Arial"/>
              </a:rPr>
              <a:t>AND </a:t>
            </a:r>
            <a:r>
              <a:rPr dirty="0" sz="1000" spc="-260" b="1">
                <a:latin typeface="Arial"/>
                <a:cs typeface="Arial"/>
              </a:rPr>
              <a:t> </a:t>
            </a:r>
            <a:r>
              <a:rPr dirty="0" sz="1000" spc="-30" b="1">
                <a:latin typeface="Arial"/>
                <a:cs typeface="Arial"/>
              </a:rPr>
              <a:t>BANK</a:t>
            </a:r>
            <a:r>
              <a:rPr dirty="0" sz="1000" spc="-135" b="1">
                <a:latin typeface="Arial"/>
                <a:cs typeface="Arial"/>
              </a:rPr>
              <a:t> </a:t>
            </a:r>
            <a:r>
              <a:rPr dirty="0" sz="1000" spc="-30" b="1">
                <a:latin typeface="Arial"/>
                <a:cs typeface="Arial"/>
              </a:rPr>
              <a:t>EMPLOYEE.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8635" y="9618980"/>
            <a:ext cx="1638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40">
                <a:latin typeface="Arial"/>
                <a:cs typeface="Arial"/>
              </a:rPr>
              <a:t>17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3616" y="772159"/>
            <a:ext cx="4718685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latin typeface="Arial"/>
                <a:cs typeface="Arial"/>
              </a:rPr>
              <a:t>INDI</a:t>
            </a:r>
            <a:r>
              <a:rPr dirty="0" sz="2400" spc="-20" b="1">
                <a:latin typeface="Arial"/>
                <a:cs typeface="Arial"/>
              </a:rPr>
              <a:t>V</a:t>
            </a:r>
            <a:r>
              <a:rPr dirty="0" sz="2400" spc="-15" b="1">
                <a:latin typeface="Arial"/>
                <a:cs typeface="Arial"/>
              </a:rPr>
              <a:t>IDUA</a:t>
            </a:r>
            <a:r>
              <a:rPr dirty="0" sz="2400" b="1">
                <a:latin typeface="Arial"/>
                <a:cs typeface="Arial"/>
              </a:rPr>
              <a:t>L</a:t>
            </a:r>
            <a:r>
              <a:rPr dirty="0" sz="2400" spc="-200" b="1">
                <a:latin typeface="Arial"/>
                <a:cs typeface="Arial"/>
              </a:rPr>
              <a:t> </a:t>
            </a:r>
            <a:r>
              <a:rPr dirty="0" sz="2400" spc="-20" b="1">
                <a:latin typeface="Arial"/>
                <a:cs typeface="Arial"/>
              </a:rPr>
              <a:t>SAF</a:t>
            </a:r>
            <a:r>
              <a:rPr dirty="0" sz="2400" b="1">
                <a:latin typeface="Arial"/>
                <a:cs typeface="Arial"/>
              </a:rPr>
              <a:t>E</a:t>
            </a:r>
            <a:r>
              <a:rPr dirty="0" sz="2400" spc="-204" b="1">
                <a:latin typeface="Arial"/>
                <a:cs typeface="Arial"/>
              </a:rPr>
              <a:t> </a:t>
            </a:r>
            <a:r>
              <a:rPr dirty="0" sz="2400" spc="-20" b="1">
                <a:latin typeface="Arial"/>
                <a:cs typeface="Arial"/>
              </a:rPr>
              <a:t>DEPOSI</a:t>
            </a:r>
            <a:r>
              <a:rPr dirty="0" sz="2400" b="1">
                <a:latin typeface="Arial"/>
                <a:cs typeface="Arial"/>
              </a:rPr>
              <a:t>T</a:t>
            </a:r>
            <a:r>
              <a:rPr dirty="0" sz="2400" spc="-195" b="1">
                <a:latin typeface="Arial"/>
                <a:cs typeface="Arial"/>
              </a:rPr>
              <a:t> </a:t>
            </a:r>
            <a:r>
              <a:rPr dirty="0" sz="2400" spc="-20" b="1">
                <a:latin typeface="Arial"/>
                <a:cs typeface="Arial"/>
              </a:rPr>
              <a:t>BOX  </a:t>
            </a:r>
            <a:r>
              <a:rPr dirty="0" sz="2400" spc="-10" b="1">
                <a:latin typeface="Arial"/>
                <a:cs typeface="Arial"/>
              </a:rPr>
              <a:t>CERTIFIC</a:t>
            </a:r>
            <a:r>
              <a:rPr dirty="0" sz="2400" spc="-185" b="1">
                <a:latin typeface="Arial"/>
                <a:cs typeface="Arial"/>
              </a:rPr>
              <a:t>A</a:t>
            </a:r>
            <a:r>
              <a:rPr dirty="0" sz="2400" spc="-10" b="1">
                <a:latin typeface="Arial"/>
                <a:cs typeface="Arial"/>
              </a:rPr>
              <a:t>T</a:t>
            </a:r>
            <a:r>
              <a:rPr dirty="0" sz="2400" b="1">
                <a:latin typeface="Arial"/>
                <a:cs typeface="Arial"/>
              </a:rPr>
              <a:t>E</a:t>
            </a:r>
            <a:r>
              <a:rPr dirty="0" sz="2400" spc="-18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O</a:t>
            </a:r>
            <a:r>
              <a:rPr dirty="0" sz="2400" b="1">
                <a:latin typeface="Arial"/>
                <a:cs typeface="Arial"/>
              </a:rPr>
              <a:t>F</a:t>
            </a:r>
            <a:r>
              <a:rPr dirty="0" sz="2400" spc="-19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INVEN</a:t>
            </a:r>
            <a:r>
              <a:rPr dirty="0" sz="2400" spc="-55" b="1">
                <a:latin typeface="Arial"/>
                <a:cs typeface="Arial"/>
              </a:rPr>
              <a:t>T</a:t>
            </a:r>
            <a:r>
              <a:rPr dirty="0" sz="2400" spc="-50" b="1">
                <a:latin typeface="Arial"/>
                <a:cs typeface="Arial"/>
              </a:rPr>
              <a:t>O</a:t>
            </a:r>
            <a:r>
              <a:rPr dirty="0" sz="2400" spc="-100" b="1">
                <a:latin typeface="Arial"/>
                <a:cs typeface="Arial"/>
              </a:rPr>
              <a:t>R</a:t>
            </a:r>
            <a:r>
              <a:rPr dirty="0" sz="2400" b="1">
                <a:latin typeface="Arial"/>
                <a:cs typeface="Arial"/>
              </a:rPr>
              <a:t>Y  </a:t>
            </a:r>
            <a:r>
              <a:rPr dirty="0" sz="2400" spc="-5" b="1">
                <a:latin typeface="Arial"/>
                <a:cs typeface="Arial"/>
              </a:rPr>
              <a:t>FORM</a:t>
            </a:r>
            <a:r>
              <a:rPr dirty="0" sz="2400" spc="-114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UP-3K</a:t>
            </a:r>
            <a:endParaRPr sz="2400">
              <a:latin typeface="Arial"/>
              <a:cs typeface="Arial"/>
            </a:endParaRPr>
          </a:p>
          <a:p>
            <a:pPr algn="ctr" marL="4445">
              <a:lnSpc>
                <a:spcPct val="100000"/>
              </a:lnSpc>
            </a:pPr>
            <a:r>
              <a:rPr dirty="0" sz="2400" spc="20" b="1">
                <a:latin typeface="Arial"/>
                <a:cs typeface="Arial"/>
              </a:rPr>
              <a:t>2021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0069" y="852169"/>
            <a:ext cx="979169" cy="9518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35355" y="373888"/>
            <a:ext cx="165417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Arial"/>
                <a:cs typeface="Arial"/>
              </a:rPr>
              <a:t>UP-3K(Rev.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05/2021)</a:t>
            </a:r>
            <a:endParaRPr sz="7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700" spc="-5">
                <a:latin typeface="Arial"/>
                <a:cs typeface="Arial"/>
              </a:rPr>
              <a:t>GEORGI</a:t>
            </a:r>
            <a:r>
              <a:rPr dirty="0" sz="700">
                <a:latin typeface="Arial"/>
                <a:cs typeface="Arial"/>
              </a:rPr>
              <a:t>A</a:t>
            </a:r>
            <a:r>
              <a:rPr dirty="0" sz="700" spc="-65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DE</a:t>
            </a:r>
            <a:r>
              <a:rPr dirty="0" sz="700" spc="-50">
                <a:latin typeface="Arial"/>
                <a:cs typeface="Arial"/>
              </a:rPr>
              <a:t>P</a:t>
            </a:r>
            <a:r>
              <a:rPr dirty="0" sz="700" spc="-5">
                <a:latin typeface="Arial"/>
                <a:cs typeface="Arial"/>
              </a:rPr>
              <a:t>A</a:t>
            </a:r>
            <a:r>
              <a:rPr dirty="0" sz="700" spc="-15">
                <a:latin typeface="Arial"/>
                <a:cs typeface="Arial"/>
              </a:rPr>
              <a:t>R</a:t>
            </a:r>
            <a:r>
              <a:rPr dirty="0" sz="700" spc="-5">
                <a:latin typeface="Arial"/>
                <a:cs typeface="Arial"/>
              </a:rPr>
              <a:t>TMEN</a:t>
            </a:r>
            <a:r>
              <a:rPr dirty="0" sz="700">
                <a:latin typeface="Arial"/>
                <a:cs typeface="Arial"/>
              </a:rPr>
              <a:t>T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O</a:t>
            </a:r>
            <a:r>
              <a:rPr dirty="0" sz="700">
                <a:latin typeface="Arial"/>
                <a:cs typeface="Arial"/>
              </a:rPr>
              <a:t>F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REVENUE  </a:t>
            </a:r>
            <a:r>
              <a:rPr dirty="0" sz="700" spc="-5">
                <a:latin typeface="Arial"/>
                <a:cs typeface="Arial"/>
              </a:rPr>
              <a:t>UNCLAIMED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PROPERTY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PROGRAM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60069" y="2437764"/>
          <a:ext cx="6635750" cy="73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0195"/>
                <a:gridCol w="778510"/>
                <a:gridCol w="914400"/>
                <a:gridCol w="823594"/>
              </a:tblGrid>
              <a:tr h="427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007235" marR="1123315" indent="-85851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FINANCIAL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CENTER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NAME</a:t>
                      </a:r>
                      <a:r>
                        <a:rPr dirty="0" sz="7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7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ADDRESS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(1)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284480" marR="274955">
                        <a:lnSpc>
                          <a:spcPct val="100000"/>
                        </a:lnSpc>
                      </a:pPr>
                      <a:r>
                        <a:rPr dirty="0" sz="700" spc="15">
                          <a:latin typeface="Arial"/>
                          <a:cs typeface="Arial"/>
                        </a:rPr>
                        <a:t>FEIN  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(2)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0" marR="19494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HOLDER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ID </a:t>
                      </a:r>
                      <a:r>
                        <a:rPr dirty="0" sz="7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NO.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700" spc="-15">
                          <a:latin typeface="Arial"/>
                          <a:cs typeface="Arial"/>
                        </a:rPr>
                        <a:t>(3)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53060" marR="104775" indent="-252095">
                        <a:lnSpc>
                          <a:spcPct val="100000"/>
                        </a:lnSpc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REPO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TE  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(4)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60069" y="3325495"/>
          <a:ext cx="6635750" cy="73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7020"/>
                <a:gridCol w="787400"/>
                <a:gridCol w="902970"/>
                <a:gridCol w="827404"/>
              </a:tblGrid>
              <a:tr h="426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312545" marR="13868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RENTER’S NAME AND ADDRESS </a:t>
                      </a:r>
                      <a:r>
                        <a:rPr dirty="0" sz="700" spc="-1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(5)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9535" marR="5397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REL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TIONSHIP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CODE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28575">
                        <a:lnSpc>
                          <a:spcPct val="100000"/>
                        </a:lnSpc>
                      </a:pPr>
                      <a:r>
                        <a:rPr dirty="0" sz="700" spc="-15">
                          <a:latin typeface="Arial"/>
                          <a:cs typeface="Arial"/>
                        </a:rPr>
                        <a:t>(6)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8575" marR="2984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SAF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DEPOSI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BOX 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NUMBER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R="3175">
                        <a:lnSpc>
                          <a:spcPct val="100000"/>
                        </a:lnSpc>
                      </a:pPr>
                      <a:r>
                        <a:rPr dirty="0" sz="700" spc="-15">
                          <a:latin typeface="Arial"/>
                          <a:cs typeface="Arial"/>
                        </a:rPr>
                        <a:t>(7)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5125" marR="149860" indent="-200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DRIL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(8)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78612" y="7611871"/>
            <a:ext cx="6577965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58925" algn="l"/>
                <a:tab pos="2473325" algn="l"/>
                <a:tab pos="4031615" algn="l"/>
                <a:tab pos="4974590" algn="l"/>
                <a:tab pos="6202680" algn="l"/>
              </a:tabLst>
            </a:pPr>
            <a:r>
              <a:rPr dirty="0" sz="900" spc="-5">
                <a:latin typeface="Arial"/>
                <a:cs typeface="Arial"/>
              </a:rPr>
              <a:t>Annual Rent</a:t>
            </a:r>
            <a:r>
              <a:rPr dirty="0" u="sng" sz="9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00" spc="-5">
                <a:latin typeface="Times New Roman"/>
                <a:cs typeface="Times New Roman"/>
              </a:rPr>
              <a:t>	</a:t>
            </a:r>
            <a:r>
              <a:rPr dirty="0" sz="900" spc="-5">
                <a:latin typeface="Arial"/>
                <a:cs typeface="Arial"/>
              </a:rPr>
              <a:t>Drilling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Fee</a:t>
            </a:r>
            <a:r>
              <a:rPr dirty="0" u="sng" sz="9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00" spc="-5">
                <a:latin typeface="Times New Roman"/>
                <a:cs typeface="Times New Roman"/>
              </a:rPr>
              <a:t>	</a:t>
            </a:r>
            <a:r>
              <a:rPr dirty="0" sz="900" spc="-25">
                <a:latin typeface="Arial"/>
                <a:cs typeface="Arial"/>
              </a:rPr>
              <a:t>Total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2610485" algn="l"/>
              </a:tabLst>
            </a:pPr>
            <a:r>
              <a:rPr dirty="0" sz="900">
                <a:latin typeface="Arial"/>
                <a:cs typeface="Arial"/>
              </a:rPr>
              <a:t>I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certify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that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the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items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for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box</a:t>
            </a:r>
            <a:r>
              <a:rPr dirty="0" sz="900" spc="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number</a:t>
            </a:r>
            <a:r>
              <a:rPr dirty="0" u="sng" sz="9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00" spc="-5">
                <a:latin typeface="Arial"/>
                <a:cs typeface="Arial"/>
              </a:rPr>
              <a:t>as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listed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above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represent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the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entire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contents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of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this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box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on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the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cited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drilling 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date.</a:t>
            </a:r>
            <a:r>
              <a:rPr dirty="0" sz="900" spc="1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The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contents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listed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above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have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been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securely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wrapped,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and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the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package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plainly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marked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per</a:t>
            </a:r>
            <a:r>
              <a:rPr dirty="0" sz="900" spc="6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Submission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Instructions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for </a:t>
            </a:r>
            <a:r>
              <a:rPr dirty="0" sz="900">
                <a:latin typeface="Arial"/>
                <a:cs typeface="Arial"/>
              </a:rPr>
              <a:t> Safekeeping</a:t>
            </a:r>
            <a:r>
              <a:rPr dirty="0" sz="900" spc="130">
                <a:latin typeface="Arial"/>
                <a:cs typeface="Arial"/>
              </a:rPr>
              <a:t> </a:t>
            </a:r>
            <a:r>
              <a:rPr dirty="0" sz="900" spc="5">
                <a:latin typeface="Arial"/>
                <a:cs typeface="Arial"/>
              </a:rPr>
              <a:t>Items.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12700" marR="3554095">
              <a:lnSpc>
                <a:spcPct val="200000"/>
              </a:lnSpc>
            </a:pPr>
            <a:r>
              <a:rPr dirty="0" sz="900" spc="15">
                <a:latin typeface="Arial"/>
                <a:cs typeface="Arial"/>
              </a:rPr>
              <a:t>Signed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20">
                <a:latin typeface="Arial"/>
                <a:cs typeface="Arial"/>
              </a:rPr>
              <a:t>_______________________________________ </a:t>
            </a:r>
            <a:r>
              <a:rPr dirty="0" sz="900" spc="-235">
                <a:latin typeface="Arial"/>
                <a:cs typeface="Arial"/>
              </a:rPr>
              <a:t> </a:t>
            </a:r>
            <a:r>
              <a:rPr dirty="0" sz="900" spc="10">
                <a:latin typeface="Arial"/>
                <a:cs typeface="Arial"/>
              </a:rPr>
              <a:t>Title</a:t>
            </a:r>
            <a:r>
              <a:rPr dirty="0" sz="900" spc="110">
                <a:latin typeface="Arial"/>
                <a:cs typeface="Arial"/>
              </a:rPr>
              <a:t> </a:t>
            </a:r>
            <a:r>
              <a:rPr dirty="0" sz="900" spc="15">
                <a:latin typeface="Arial"/>
                <a:cs typeface="Arial"/>
              </a:rPr>
              <a:t>_________________________________________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8612" y="9120631"/>
            <a:ext cx="28924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79090" algn="l"/>
              </a:tabLst>
            </a:pPr>
            <a:r>
              <a:rPr dirty="0" sz="900">
                <a:latin typeface="Arial"/>
                <a:cs typeface="Arial"/>
              </a:rPr>
              <a:t>Signed </a:t>
            </a:r>
            <a:r>
              <a:rPr dirty="0" u="sng" sz="9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4833" y="9120631"/>
            <a:ext cx="7823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(Notary Public)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10199" y="9120631"/>
            <a:ext cx="7639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-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Notary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Seal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8612" y="9394952"/>
            <a:ext cx="30162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Arial"/>
                <a:cs typeface="Arial"/>
              </a:rPr>
              <a:t>My</a:t>
            </a:r>
            <a:r>
              <a:rPr dirty="0" sz="900" spc="135">
                <a:latin typeface="Arial"/>
                <a:cs typeface="Arial"/>
              </a:rPr>
              <a:t> </a:t>
            </a:r>
            <a:r>
              <a:rPr dirty="0" sz="900" spc="5">
                <a:latin typeface="Arial"/>
                <a:cs typeface="Arial"/>
              </a:rPr>
              <a:t>Commission</a:t>
            </a:r>
            <a:r>
              <a:rPr dirty="0" sz="900" spc="135">
                <a:latin typeface="Arial"/>
                <a:cs typeface="Arial"/>
              </a:rPr>
              <a:t> </a:t>
            </a:r>
            <a:r>
              <a:rPr dirty="0" sz="900" spc="5">
                <a:latin typeface="Arial"/>
                <a:cs typeface="Arial"/>
              </a:rPr>
              <a:t>Expires:</a:t>
            </a:r>
            <a:r>
              <a:rPr dirty="0" sz="900" spc="135">
                <a:latin typeface="Arial"/>
                <a:cs typeface="Arial"/>
              </a:rPr>
              <a:t> </a:t>
            </a:r>
            <a:r>
              <a:rPr dirty="0" sz="900" spc="10">
                <a:latin typeface="Arial"/>
                <a:cs typeface="Arial"/>
              </a:rPr>
              <a:t>_________________________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60069" y="4871720"/>
          <a:ext cx="6635750" cy="2570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580"/>
                <a:gridCol w="604520"/>
                <a:gridCol w="5434965"/>
              </a:tblGrid>
              <a:tr h="47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28270" marR="126364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7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ITEMS </a:t>
                      </a:r>
                      <a:r>
                        <a:rPr dirty="0" sz="7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(9)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3189" marR="84455" indent="6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700" spc="-10">
                          <a:latin typeface="Arial"/>
                          <a:cs typeface="Arial"/>
                        </a:rPr>
                        <a:t>SAFE-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KEEPING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CODE 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(10)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2409190" marR="240855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DESCRIPTION  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(11)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6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606270" y="4120565"/>
            <a:ext cx="6580505" cy="65087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  <a:tabLst>
                <a:tab pos="6567170" algn="l"/>
              </a:tabLst>
            </a:pPr>
            <a:r>
              <a:rPr dirty="0" sz="800">
                <a:latin typeface="Helvetica"/>
                <a:cs typeface="Helvetica"/>
              </a:rPr>
              <a:t>On</a:t>
            </a:r>
            <a:r>
              <a:rPr dirty="0" sz="800" spc="-15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the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above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drill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date,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after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notice,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and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in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accordance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with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state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law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and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the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rules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and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regulations</a:t>
            </a:r>
            <a:r>
              <a:rPr dirty="0" sz="800" spc="-10">
                <a:latin typeface="Helvetica"/>
                <a:cs typeface="Helvetica"/>
              </a:rPr>
              <a:t> </a:t>
            </a:r>
            <a:r>
              <a:rPr dirty="0" sz="800">
                <a:latin typeface="Helvetica"/>
                <a:cs typeface="Helvetica"/>
              </a:rPr>
              <a:t>of </a:t>
            </a:r>
            <a:r>
              <a:rPr dirty="0" sz="800" spc="-5">
                <a:latin typeface="Helvetica"/>
                <a:cs typeface="Helvetica"/>
              </a:rPr>
              <a:t> </a:t>
            </a:r>
            <a:r>
              <a:rPr dirty="0" u="sng" sz="800">
                <a:uFill>
                  <a:solidFill>
                    <a:srgbClr val="000000"/>
                  </a:solidFill>
                </a:uFill>
                <a:latin typeface="Helvetica"/>
                <a:cs typeface="Helvetica"/>
              </a:rPr>
              <a:t> 	</a:t>
            </a:r>
            <a:endParaRPr sz="800">
              <a:latin typeface="Helvetica"/>
              <a:cs typeface="Helvetica"/>
            </a:endParaRPr>
          </a:p>
          <a:p>
            <a:pPr algn="r" marR="733425">
              <a:lnSpc>
                <a:spcPct val="100000"/>
              </a:lnSpc>
              <a:spcBef>
                <a:spcPts val="130"/>
              </a:spcBef>
            </a:pPr>
            <a:r>
              <a:rPr dirty="0" sz="600">
                <a:latin typeface="Helvetica"/>
                <a:cs typeface="Helvetica"/>
              </a:rPr>
              <a:t>(Financial</a:t>
            </a:r>
            <a:r>
              <a:rPr dirty="0" sz="600" spc="-5">
                <a:latin typeface="Helvetica"/>
                <a:cs typeface="Helvetica"/>
              </a:rPr>
              <a:t> </a:t>
            </a:r>
            <a:r>
              <a:rPr dirty="0" sz="600">
                <a:latin typeface="Helvetica"/>
                <a:cs typeface="Helvetica"/>
              </a:rPr>
              <a:t>Institution)</a:t>
            </a:r>
            <a:endParaRPr sz="6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750" spc="25">
                <a:latin typeface="Helvetica"/>
                <a:cs typeface="Helvetica"/>
              </a:rPr>
              <a:t>and</a:t>
            </a:r>
            <a:r>
              <a:rPr dirty="0" sz="750" spc="15">
                <a:latin typeface="Helvetica"/>
                <a:cs typeface="Helvetica"/>
              </a:rPr>
              <a:t> </a:t>
            </a:r>
            <a:r>
              <a:rPr dirty="0" sz="750" spc="20">
                <a:latin typeface="Helvetica"/>
                <a:cs typeface="Helvetica"/>
              </a:rPr>
              <a:t>pursuant to the</a:t>
            </a:r>
            <a:r>
              <a:rPr dirty="0" sz="750" spc="15">
                <a:latin typeface="Helvetica"/>
                <a:cs typeface="Helvetica"/>
              </a:rPr>
              <a:t> </a:t>
            </a:r>
            <a:r>
              <a:rPr dirty="0" sz="750" spc="25">
                <a:latin typeface="Helvetica"/>
                <a:cs typeface="Helvetica"/>
              </a:rPr>
              <a:t>agreement</a:t>
            </a:r>
            <a:r>
              <a:rPr dirty="0" sz="750" spc="20">
                <a:latin typeface="Helvetica"/>
                <a:cs typeface="Helvetica"/>
              </a:rPr>
              <a:t> entered into with</a:t>
            </a:r>
            <a:r>
              <a:rPr dirty="0" sz="750" spc="15">
                <a:latin typeface="Helvetica"/>
                <a:cs typeface="Helvetica"/>
              </a:rPr>
              <a:t> </a:t>
            </a:r>
            <a:r>
              <a:rPr dirty="0" sz="750" spc="20">
                <a:latin typeface="Helvetica"/>
                <a:cs typeface="Helvetica"/>
              </a:rPr>
              <a:t>the Renter, </a:t>
            </a:r>
            <a:r>
              <a:rPr dirty="0" sz="750" spc="15">
                <a:latin typeface="Helvetica"/>
                <a:cs typeface="Helvetica"/>
              </a:rPr>
              <a:t>this</a:t>
            </a:r>
            <a:r>
              <a:rPr dirty="0" sz="750" spc="20">
                <a:latin typeface="Helvetica"/>
                <a:cs typeface="Helvetica"/>
              </a:rPr>
              <a:t> financial</a:t>
            </a:r>
            <a:r>
              <a:rPr dirty="0" sz="750" spc="15">
                <a:latin typeface="Helvetica"/>
                <a:cs typeface="Helvetica"/>
              </a:rPr>
              <a:t> institution in</a:t>
            </a:r>
            <a:r>
              <a:rPr dirty="0" sz="750" spc="20">
                <a:latin typeface="Helvetica"/>
                <a:cs typeface="Helvetica"/>
              </a:rPr>
              <a:t> the </a:t>
            </a:r>
            <a:r>
              <a:rPr dirty="0" sz="750" spc="25">
                <a:latin typeface="Helvetica"/>
                <a:cs typeface="Helvetica"/>
              </a:rPr>
              <a:t>presence</a:t>
            </a:r>
            <a:r>
              <a:rPr dirty="0" sz="750" spc="15">
                <a:latin typeface="Helvetica"/>
                <a:cs typeface="Helvetica"/>
              </a:rPr>
              <a:t> </a:t>
            </a:r>
            <a:r>
              <a:rPr dirty="0" sz="750" spc="20">
                <a:latin typeface="Helvetica"/>
                <a:cs typeface="Helvetica"/>
              </a:rPr>
              <a:t>of the </a:t>
            </a:r>
            <a:r>
              <a:rPr dirty="0" sz="750" spc="25">
                <a:latin typeface="Helvetica"/>
                <a:cs typeface="Helvetica"/>
              </a:rPr>
              <a:t>undersigned</a:t>
            </a:r>
            <a:r>
              <a:rPr dirty="0" sz="750" spc="20">
                <a:latin typeface="Helvetica"/>
                <a:cs typeface="Helvetica"/>
              </a:rPr>
              <a:t> </a:t>
            </a:r>
            <a:r>
              <a:rPr dirty="0" sz="750" spc="15">
                <a:latin typeface="Helvetica"/>
                <a:cs typeface="Helvetica"/>
              </a:rPr>
              <a:t>officer </a:t>
            </a:r>
            <a:r>
              <a:rPr dirty="0" sz="750" spc="25">
                <a:latin typeface="Helvetica"/>
                <a:cs typeface="Helvetica"/>
              </a:rPr>
              <a:t>and</a:t>
            </a:r>
            <a:r>
              <a:rPr dirty="0" sz="750" spc="20">
                <a:latin typeface="Helvetica"/>
                <a:cs typeface="Helvetica"/>
              </a:rPr>
              <a:t> the</a:t>
            </a:r>
            <a:endParaRPr sz="75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</a:pPr>
            <a:r>
              <a:rPr dirty="0" sz="750" spc="25">
                <a:latin typeface="Helvetica"/>
                <a:cs typeface="Helvetica"/>
              </a:rPr>
              <a:t>undersigned</a:t>
            </a:r>
            <a:r>
              <a:rPr dirty="0" sz="750" spc="15">
                <a:latin typeface="Helvetica"/>
                <a:cs typeface="Helvetica"/>
              </a:rPr>
              <a:t> </a:t>
            </a:r>
            <a:r>
              <a:rPr dirty="0" sz="750" spc="20">
                <a:latin typeface="Helvetica"/>
                <a:cs typeface="Helvetica"/>
              </a:rPr>
              <a:t>Notary Public </a:t>
            </a:r>
            <a:r>
              <a:rPr dirty="0" sz="750" spc="25">
                <a:latin typeface="Helvetica"/>
                <a:cs typeface="Helvetica"/>
              </a:rPr>
              <a:t>caused</a:t>
            </a:r>
            <a:r>
              <a:rPr dirty="0" sz="750" spc="15">
                <a:latin typeface="Helvetica"/>
                <a:cs typeface="Helvetica"/>
              </a:rPr>
              <a:t> </a:t>
            </a:r>
            <a:r>
              <a:rPr dirty="0" sz="750" spc="20">
                <a:latin typeface="Helvetica"/>
                <a:cs typeface="Helvetica"/>
              </a:rPr>
              <a:t>said </a:t>
            </a:r>
            <a:r>
              <a:rPr dirty="0" sz="750" spc="25">
                <a:latin typeface="Helvetica"/>
                <a:cs typeface="Helvetica"/>
              </a:rPr>
              <a:t>Safe</a:t>
            </a:r>
            <a:r>
              <a:rPr dirty="0" sz="750" spc="20">
                <a:latin typeface="Helvetica"/>
                <a:cs typeface="Helvetica"/>
              </a:rPr>
              <a:t> Deposit</a:t>
            </a:r>
            <a:r>
              <a:rPr dirty="0" sz="750" spc="15">
                <a:latin typeface="Helvetica"/>
                <a:cs typeface="Helvetica"/>
              </a:rPr>
              <a:t> </a:t>
            </a:r>
            <a:r>
              <a:rPr dirty="0" sz="750" spc="25">
                <a:latin typeface="Helvetica"/>
                <a:cs typeface="Helvetica"/>
              </a:rPr>
              <a:t>Box</a:t>
            </a:r>
            <a:r>
              <a:rPr dirty="0" sz="750" spc="20">
                <a:latin typeface="Helvetica"/>
                <a:cs typeface="Helvetica"/>
              </a:rPr>
              <a:t> to </a:t>
            </a:r>
            <a:r>
              <a:rPr dirty="0" sz="750" spc="25">
                <a:latin typeface="Helvetica"/>
                <a:cs typeface="Helvetica"/>
              </a:rPr>
              <a:t>be</a:t>
            </a:r>
            <a:r>
              <a:rPr dirty="0" sz="750" spc="15">
                <a:latin typeface="Helvetica"/>
                <a:cs typeface="Helvetica"/>
              </a:rPr>
              <a:t> drilled</a:t>
            </a:r>
            <a:r>
              <a:rPr dirty="0" sz="750" spc="20">
                <a:latin typeface="Helvetica"/>
                <a:cs typeface="Helvetica"/>
              </a:rPr>
              <a:t> </a:t>
            </a:r>
            <a:r>
              <a:rPr dirty="0" sz="750" spc="25">
                <a:latin typeface="Helvetica"/>
                <a:cs typeface="Helvetica"/>
              </a:rPr>
              <a:t>and</a:t>
            </a:r>
            <a:r>
              <a:rPr dirty="0" sz="750" spc="20">
                <a:latin typeface="Helvetica"/>
                <a:cs typeface="Helvetica"/>
              </a:rPr>
              <a:t> the contents</a:t>
            </a:r>
            <a:r>
              <a:rPr dirty="0" sz="750" spc="15">
                <a:latin typeface="Helvetica"/>
                <a:cs typeface="Helvetica"/>
              </a:rPr>
              <a:t> </a:t>
            </a:r>
            <a:r>
              <a:rPr dirty="0" sz="750" spc="20">
                <a:latin typeface="Helvetica"/>
                <a:cs typeface="Helvetica"/>
              </a:rPr>
              <a:t>thereof </a:t>
            </a:r>
            <a:r>
              <a:rPr dirty="0" sz="750" spc="25">
                <a:latin typeface="Helvetica"/>
                <a:cs typeface="Helvetica"/>
              </a:rPr>
              <a:t>removed</a:t>
            </a:r>
            <a:r>
              <a:rPr dirty="0" sz="750" spc="20">
                <a:latin typeface="Helvetica"/>
                <a:cs typeface="Helvetica"/>
              </a:rPr>
              <a:t> </a:t>
            </a:r>
            <a:r>
              <a:rPr dirty="0" sz="750" spc="25">
                <a:latin typeface="Helvetica"/>
                <a:cs typeface="Helvetica"/>
              </a:rPr>
              <a:t>and</a:t>
            </a:r>
            <a:r>
              <a:rPr dirty="0" sz="750" spc="15">
                <a:latin typeface="Helvetica"/>
                <a:cs typeface="Helvetica"/>
              </a:rPr>
              <a:t> </a:t>
            </a:r>
            <a:r>
              <a:rPr dirty="0" sz="750" spc="20">
                <a:latin typeface="Helvetica"/>
                <a:cs typeface="Helvetica"/>
              </a:rPr>
              <a:t>inventoried </a:t>
            </a:r>
            <a:r>
              <a:rPr dirty="0" sz="750" spc="25">
                <a:latin typeface="Helvetica"/>
                <a:cs typeface="Helvetica"/>
              </a:rPr>
              <a:t>as</a:t>
            </a:r>
            <a:r>
              <a:rPr dirty="0" sz="750" spc="20">
                <a:latin typeface="Helvetica"/>
                <a:cs typeface="Helvetica"/>
              </a:rPr>
              <a:t> follows:</a:t>
            </a:r>
            <a:endParaRPr sz="75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4155" y="636523"/>
            <a:ext cx="32442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SUBMISSION</a:t>
            </a:r>
            <a:r>
              <a:rPr dirty="0" u="heavy" sz="1800" spc="-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INSTRUCTIONS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474723"/>
            <a:ext cx="5778500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PLEASE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USE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THE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FOLLOWING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SCHEDULE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IN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REPORTING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AND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u="heavy" sz="12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DELIVERY</a:t>
            </a:r>
            <a:r>
              <a:rPr dirty="0" sz="1200" b="1">
                <a:latin typeface="Arial"/>
                <a:cs typeface="Arial"/>
              </a:rPr>
              <a:t> OF </a:t>
            </a:r>
            <a:r>
              <a:rPr dirty="0" sz="1200" spc="-3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SAFE</a:t>
            </a:r>
            <a:r>
              <a:rPr dirty="0" sz="1200" spc="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DEPOSIT</a:t>
            </a:r>
            <a:r>
              <a:rPr dirty="0" sz="1200" spc="6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BOXES: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527685" indent="-295910">
              <a:lnSpc>
                <a:spcPct val="100000"/>
              </a:lnSpc>
              <a:buAutoNum type="alphaUcPeriod"/>
              <a:tabLst>
                <a:tab pos="527685" algn="l"/>
                <a:tab pos="528320" algn="l"/>
              </a:tabLst>
            </a:pPr>
            <a:r>
              <a:rPr dirty="0" sz="1200" spc="-5" b="1">
                <a:latin typeface="Arial"/>
                <a:cs typeface="Arial"/>
              </a:rPr>
              <a:t>JANUAR</a:t>
            </a:r>
            <a:r>
              <a:rPr dirty="0" sz="1200" b="1">
                <a:latin typeface="Arial"/>
                <a:cs typeface="Arial"/>
              </a:rPr>
              <a:t>Y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202</a:t>
            </a:r>
            <a:r>
              <a:rPr dirty="0" sz="1200" b="1">
                <a:latin typeface="Arial"/>
                <a:cs typeface="Arial"/>
              </a:rPr>
              <a:t>2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- </a:t>
            </a:r>
            <a:r>
              <a:rPr dirty="0" sz="1200" spc="-8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BAN</a:t>
            </a:r>
            <a:r>
              <a:rPr dirty="0" sz="1200" b="1">
                <a:latin typeface="Arial"/>
                <a:cs typeface="Arial"/>
              </a:rPr>
              <a:t>K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F</a:t>
            </a:r>
            <a:r>
              <a:rPr dirty="0" sz="1200" spc="-9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AMERICA</a:t>
            </a:r>
            <a:endParaRPr sz="1200">
              <a:latin typeface="Arial"/>
              <a:cs typeface="Arial"/>
            </a:endParaRPr>
          </a:p>
          <a:p>
            <a:pPr marL="527685" indent="-295910">
              <a:lnSpc>
                <a:spcPct val="100000"/>
              </a:lnSpc>
              <a:buAutoNum type="alphaUcPeriod"/>
              <a:tabLst>
                <a:tab pos="527685" algn="l"/>
                <a:tab pos="528320" algn="l"/>
              </a:tabLst>
            </a:pPr>
            <a:r>
              <a:rPr dirty="0" sz="1200" spc="-5" b="1">
                <a:latin typeface="Arial"/>
                <a:cs typeface="Arial"/>
              </a:rPr>
              <a:t>FEBRUARY 2022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-</a:t>
            </a:r>
            <a:r>
              <a:rPr dirty="0" sz="1200" spc="37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SUNTRUST</a:t>
            </a:r>
            <a:endParaRPr sz="1200">
              <a:latin typeface="Arial"/>
              <a:cs typeface="Arial"/>
            </a:endParaRPr>
          </a:p>
          <a:p>
            <a:pPr marL="527685" indent="-295910">
              <a:lnSpc>
                <a:spcPct val="100000"/>
              </a:lnSpc>
              <a:buAutoNum type="alphaUcPeriod"/>
              <a:tabLst>
                <a:tab pos="527685" algn="l"/>
                <a:tab pos="528320" algn="l"/>
              </a:tabLst>
            </a:pPr>
            <a:r>
              <a:rPr dirty="0" sz="1200" b="1">
                <a:latin typeface="Arial"/>
                <a:cs typeface="Arial"/>
              </a:rPr>
              <a:t>MARCH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2022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-</a:t>
            </a:r>
            <a:r>
              <a:rPr dirty="0" sz="1200" spc="2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WELLS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FARGO</a:t>
            </a:r>
            <a:endParaRPr sz="1200">
              <a:latin typeface="Arial"/>
              <a:cs typeface="Arial"/>
            </a:endParaRPr>
          </a:p>
          <a:p>
            <a:pPr marL="527685" indent="-295910">
              <a:lnSpc>
                <a:spcPct val="100000"/>
              </a:lnSpc>
              <a:buAutoNum type="alphaUcPeriod"/>
              <a:tabLst>
                <a:tab pos="527685" algn="l"/>
                <a:tab pos="528320" algn="l"/>
              </a:tabLst>
            </a:pPr>
            <a:r>
              <a:rPr dirty="0" sz="1200" spc="-5" b="1">
                <a:latin typeface="Arial"/>
                <a:cs typeface="Arial"/>
              </a:rPr>
              <a:t>NOVEMBER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1,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2021</a:t>
            </a:r>
            <a:r>
              <a:rPr dirty="0" sz="1200" spc="3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-</a:t>
            </a:r>
            <a:r>
              <a:rPr dirty="0" sz="1200" spc="2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ALL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OTHER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BANKS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3065271"/>
            <a:ext cx="704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0485" y="3065271"/>
            <a:ext cx="54349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Recor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content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f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</a:t>
            </a:r>
            <a:r>
              <a:rPr dirty="0" sz="1000">
                <a:latin typeface="Arial"/>
                <a:cs typeface="Arial"/>
              </a:rPr>
              <a:t>h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saf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deposi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</a:t>
            </a:r>
            <a:r>
              <a:rPr dirty="0" sz="1000">
                <a:latin typeface="Arial"/>
                <a:cs typeface="Arial"/>
              </a:rPr>
              <a:t>x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remitte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Unclaime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Propert</a:t>
            </a:r>
            <a:r>
              <a:rPr dirty="0" sz="1000">
                <a:latin typeface="Arial"/>
                <a:cs typeface="Arial"/>
              </a:rPr>
              <a:t>y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UP-3</a:t>
            </a:r>
            <a:r>
              <a:rPr dirty="0" sz="1000">
                <a:latin typeface="Arial"/>
                <a:cs typeface="Arial"/>
              </a:rPr>
              <a:t>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Individual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spc="-15">
                <a:latin typeface="Arial"/>
                <a:cs typeface="Arial"/>
              </a:rPr>
              <a:t>Saf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Deposi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Bo</a:t>
            </a:r>
            <a:r>
              <a:rPr dirty="0" sz="1000">
                <a:latin typeface="Arial"/>
                <a:cs typeface="Arial"/>
              </a:rPr>
              <a:t>x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Certificat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f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Inventor</a:t>
            </a:r>
            <a:r>
              <a:rPr dirty="0" sz="1000">
                <a:latin typeface="Arial"/>
                <a:cs typeface="Arial"/>
              </a:rPr>
              <a:t>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form.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3522471"/>
            <a:ext cx="704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0485" y="3522471"/>
            <a:ext cx="54590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Pac</a:t>
            </a:r>
            <a:r>
              <a:rPr dirty="0" sz="1000">
                <a:latin typeface="Arial"/>
                <a:cs typeface="Arial"/>
              </a:rPr>
              <a:t>k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saf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deposi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</a:t>
            </a:r>
            <a:r>
              <a:rPr dirty="0" sz="1000">
                <a:latin typeface="Arial"/>
                <a:cs typeface="Arial"/>
              </a:rPr>
              <a:t>x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content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suitabl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ontaine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(plasti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brow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pape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envelop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 appropriat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size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cardboar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ban</a:t>
            </a:r>
            <a:r>
              <a:rPr dirty="0" sz="1000">
                <a:latin typeface="Arial"/>
                <a:cs typeface="Arial"/>
              </a:rPr>
              <a:t>k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box)</a:t>
            </a:r>
            <a:r>
              <a:rPr dirty="0" sz="1000">
                <a:latin typeface="Arial"/>
                <a:cs typeface="Arial"/>
              </a:rPr>
              <a:t>. </a:t>
            </a:r>
            <a:r>
              <a:rPr dirty="0" sz="1000" spc="-1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cop</a:t>
            </a:r>
            <a:r>
              <a:rPr dirty="0" sz="1000">
                <a:latin typeface="Arial"/>
                <a:cs typeface="Arial"/>
              </a:rPr>
              <a:t>y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f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UP-3</a:t>
            </a:r>
            <a:r>
              <a:rPr dirty="0" sz="1000">
                <a:latin typeface="Arial"/>
                <a:cs typeface="Arial"/>
              </a:rPr>
              <a:t>K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Individual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</a:t>
            </a:r>
            <a:r>
              <a:rPr dirty="0" sz="1000">
                <a:latin typeface="Arial"/>
                <a:cs typeface="Arial"/>
              </a:rPr>
              <a:t>fe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Deposi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Box  Certificat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Inventory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container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tape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copy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outside.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4132071"/>
            <a:ext cx="704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900" y="4132071"/>
            <a:ext cx="25209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Secur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containe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</a:t>
            </a:r>
            <a:r>
              <a:rPr dirty="0" sz="1000">
                <a:latin typeface="Arial"/>
                <a:cs typeface="Arial"/>
              </a:rPr>
              <a:t>h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ban</a:t>
            </a:r>
            <a:r>
              <a:rPr dirty="0" sz="1000">
                <a:latin typeface="Arial"/>
                <a:cs typeface="Arial"/>
              </a:rPr>
              <a:t>k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securit</a:t>
            </a:r>
            <a:r>
              <a:rPr dirty="0" sz="1000">
                <a:latin typeface="Arial"/>
                <a:cs typeface="Arial"/>
              </a:rPr>
              <a:t>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tape.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700" y="4436871"/>
            <a:ext cx="704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900" y="4436871"/>
            <a:ext cx="40170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If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container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sent,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containers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shipping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box.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700" y="4741671"/>
            <a:ext cx="704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Arial"/>
                <a:cs typeface="Arial"/>
              </a:rPr>
              <a:t>•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0485" y="4665471"/>
            <a:ext cx="5516245" cy="863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49554" indent="18415">
              <a:lnSpc>
                <a:spcPct val="150000"/>
              </a:lnSpc>
              <a:spcBef>
                <a:spcPts val="100"/>
              </a:spcBef>
            </a:pPr>
            <a:r>
              <a:rPr dirty="0" sz="1000" spc="-5">
                <a:latin typeface="Arial"/>
                <a:cs typeface="Arial"/>
              </a:rPr>
              <a:t>Pu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UP-2</a:t>
            </a:r>
            <a:r>
              <a:rPr dirty="0" sz="1000">
                <a:latin typeface="Arial"/>
                <a:cs typeface="Arial"/>
              </a:rPr>
              <a:t>K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Safekeepin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Detai</a:t>
            </a:r>
            <a:r>
              <a:rPr dirty="0" sz="1000">
                <a:latin typeface="Arial"/>
                <a:cs typeface="Arial"/>
              </a:rPr>
              <a:t>l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Repor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envelop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shippin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box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1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If  </a:t>
            </a:r>
            <a:r>
              <a:rPr dirty="0" sz="1000" spc="-5">
                <a:latin typeface="Arial"/>
                <a:cs typeface="Arial"/>
              </a:rPr>
              <a:t>mor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-5">
                <a:latin typeface="Arial"/>
                <a:cs typeface="Arial"/>
              </a:rPr>
              <a:t> on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shippin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</a:t>
            </a:r>
            <a:r>
              <a:rPr dirty="0" sz="1000">
                <a:latin typeface="Arial"/>
                <a:cs typeface="Arial"/>
              </a:rPr>
              <a:t>x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sent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complet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separat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UP-2</a:t>
            </a:r>
            <a:r>
              <a:rPr dirty="0" sz="1000">
                <a:latin typeface="Arial"/>
                <a:cs typeface="Arial"/>
              </a:rPr>
              <a:t>K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</a:t>
            </a:r>
            <a:r>
              <a:rPr dirty="0" sz="1000">
                <a:latin typeface="Arial"/>
                <a:cs typeface="Arial"/>
              </a:rPr>
              <a:t>h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shippin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box.</a:t>
            </a:r>
            <a:endParaRPr sz="1000">
              <a:latin typeface="Arial"/>
              <a:cs typeface="Arial"/>
            </a:endParaRPr>
          </a:p>
          <a:p>
            <a:pPr marL="418465" marR="5080" indent="-406400">
              <a:lnSpc>
                <a:spcPct val="100000"/>
              </a:lnSpc>
              <a:spcBef>
                <a:spcPts val="600"/>
              </a:spcBef>
            </a:pPr>
            <a:r>
              <a:rPr dirty="0" sz="1000" b="1">
                <a:latin typeface="Arial"/>
                <a:cs typeface="Arial"/>
              </a:rPr>
              <a:t>Note: </a:t>
            </a:r>
            <a:r>
              <a:rPr dirty="0" sz="1000" spc="-35" b="1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UP-2</a:t>
            </a:r>
            <a:r>
              <a:rPr dirty="0" sz="1000">
                <a:latin typeface="Arial"/>
                <a:cs typeface="Arial"/>
              </a:rPr>
              <a:t>K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Safekeeping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Repor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Form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must</a:t>
            </a:r>
            <a:r>
              <a:rPr dirty="0" sz="1000">
                <a:latin typeface="Arial"/>
                <a:cs typeface="Arial"/>
              </a:rPr>
              <a:t> accompany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eac</a:t>
            </a:r>
            <a:r>
              <a:rPr dirty="0" sz="1000">
                <a:latin typeface="Arial"/>
                <a:cs typeface="Arial"/>
              </a:rPr>
              <a:t>h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shippin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bo</a:t>
            </a:r>
            <a:r>
              <a:rPr dirty="0" sz="1000">
                <a:latin typeface="Arial"/>
                <a:cs typeface="Arial"/>
              </a:rPr>
              <a:t>x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forwarde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to  </a:t>
            </a:r>
            <a:r>
              <a:rPr dirty="0" sz="1000" spc="-5">
                <a:latin typeface="Arial"/>
                <a:cs typeface="Arial"/>
              </a:rPr>
              <a:t>state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custody.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700" y="5808471"/>
            <a:ext cx="14058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Arial"/>
                <a:cs typeface="Arial"/>
              </a:rPr>
              <a:t>Pleas</a:t>
            </a:r>
            <a:r>
              <a:rPr dirty="0" sz="1000" b="1">
                <a:latin typeface="Arial"/>
                <a:cs typeface="Arial"/>
              </a:rPr>
              <a:t>e</a:t>
            </a:r>
            <a:r>
              <a:rPr dirty="0" sz="1000" spc="-6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sen</a:t>
            </a:r>
            <a:r>
              <a:rPr dirty="0" sz="1000" b="1">
                <a:latin typeface="Arial"/>
                <a:cs typeface="Arial"/>
              </a:rPr>
              <a:t>d</a:t>
            </a:r>
            <a:r>
              <a:rPr dirty="0" sz="1000" spc="-6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report</a:t>
            </a:r>
            <a:r>
              <a:rPr dirty="0" sz="1000" b="1">
                <a:latin typeface="Arial"/>
                <a:cs typeface="Arial"/>
              </a:rPr>
              <a:t>s</a:t>
            </a:r>
            <a:r>
              <a:rPr dirty="0" sz="1000" spc="-6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to: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1700" y="6875271"/>
            <a:ext cx="19977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Arial"/>
                <a:cs typeface="Arial"/>
              </a:rPr>
              <a:t>Fo</a:t>
            </a:r>
            <a:r>
              <a:rPr dirty="0" sz="1000" b="1">
                <a:latin typeface="Arial"/>
                <a:cs typeface="Arial"/>
              </a:rPr>
              <a:t>r</a:t>
            </a:r>
            <a:r>
              <a:rPr dirty="0" sz="1000" spc="-7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additiona</a:t>
            </a:r>
            <a:r>
              <a:rPr dirty="0" sz="1000" b="1">
                <a:latin typeface="Arial"/>
                <a:cs typeface="Arial"/>
              </a:rPr>
              <a:t>l</a:t>
            </a:r>
            <a:r>
              <a:rPr dirty="0" sz="1000" spc="-7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question</a:t>
            </a:r>
            <a:r>
              <a:rPr dirty="0" sz="1000" b="1">
                <a:latin typeface="Arial"/>
                <a:cs typeface="Arial"/>
              </a:rPr>
              <a:t>s</a:t>
            </a:r>
            <a:r>
              <a:rPr dirty="0" sz="1000" spc="-75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contact: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81489" y="6394742"/>
            <a:ext cx="177990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254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latin typeface="Arial"/>
                <a:cs typeface="Arial"/>
              </a:rPr>
              <a:t>Georgi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Departmen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f</a:t>
            </a:r>
            <a:r>
              <a:rPr dirty="0" sz="1000" spc="-10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Revenue  </a:t>
            </a:r>
            <a:r>
              <a:rPr dirty="0" sz="1000" spc="-10">
                <a:latin typeface="Arial"/>
                <a:cs typeface="Arial"/>
              </a:rPr>
              <a:t>Unclaime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Propert</a:t>
            </a:r>
            <a:r>
              <a:rPr dirty="0" sz="1000">
                <a:latin typeface="Arial"/>
                <a:cs typeface="Arial"/>
              </a:rPr>
              <a:t>y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Program  </a:t>
            </a:r>
            <a:r>
              <a:rPr dirty="0" sz="1000" spc="-5">
                <a:latin typeface="Arial"/>
                <a:cs typeface="Arial"/>
              </a:rPr>
              <a:t>412</a:t>
            </a:r>
            <a:r>
              <a:rPr dirty="0" sz="1000">
                <a:latin typeface="Arial"/>
                <a:cs typeface="Arial"/>
              </a:rPr>
              <a:t>5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Welcom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10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</a:t>
            </a:r>
            <a:r>
              <a:rPr dirty="0" sz="1000">
                <a:latin typeface="Arial"/>
                <a:cs typeface="Arial"/>
              </a:rPr>
              <a:t>l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Suit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701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Atlanta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</a:t>
            </a:r>
            <a:r>
              <a:rPr dirty="0" sz="1000">
                <a:latin typeface="Arial"/>
                <a:cs typeface="Arial"/>
              </a:rPr>
              <a:t>A 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30349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50660" y="7461539"/>
            <a:ext cx="1840230" cy="493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 spc="-135">
                <a:latin typeface="Arial"/>
                <a:cs typeface="Arial"/>
              </a:rPr>
              <a:t>T</a:t>
            </a:r>
            <a:r>
              <a:rPr dirty="0" sz="1000" spc="-20">
                <a:latin typeface="Arial"/>
                <a:cs typeface="Arial"/>
              </a:rPr>
              <a:t>elephone</a:t>
            </a:r>
            <a:r>
              <a:rPr dirty="0" sz="1000">
                <a:latin typeface="Arial"/>
                <a:cs typeface="Arial"/>
              </a:rPr>
              <a:t>: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(855</a:t>
            </a:r>
            <a:r>
              <a:rPr dirty="0" sz="1000">
                <a:latin typeface="Arial"/>
                <a:cs typeface="Arial"/>
              </a:rPr>
              <a:t>)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329-986</a:t>
            </a:r>
            <a:r>
              <a:rPr dirty="0" sz="1000">
                <a:latin typeface="Arial"/>
                <a:cs typeface="Arial"/>
              </a:rPr>
              <a:t>3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Fax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dirty="0" sz="1000" spc="-10">
                <a:latin typeface="Arial"/>
                <a:cs typeface="Arial"/>
              </a:rPr>
              <a:t>Line</a:t>
            </a:r>
            <a:r>
              <a:rPr dirty="0" sz="1000">
                <a:latin typeface="Arial"/>
                <a:cs typeface="Arial"/>
              </a:rPr>
              <a:t>: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(404</a:t>
            </a:r>
            <a:r>
              <a:rPr dirty="0" sz="1000">
                <a:latin typeface="Arial"/>
                <a:cs typeface="Arial"/>
              </a:rPr>
              <a:t>)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724-7013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dirty="0" sz="1000" spc="-10">
                <a:latin typeface="Arial"/>
                <a:cs typeface="Arial"/>
              </a:rPr>
              <a:t>Email</a:t>
            </a:r>
            <a:r>
              <a:rPr dirty="0" sz="1000">
                <a:latin typeface="Arial"/>
                <a:cs typeface="Arial"/>
              </a:rPr>
              <a:t>: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ucp.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reporting@dor.ga.gov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30828" y="9620504"/>
            <a:ext cx="1638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40">
                <a:latin typeface="Arial"/>
                <a:cs typeface="Arial"/>
              </a:rPr>
              <a:t>19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KBradber</dc:creator>
  <cp:keywords>Safe Deposit Boxes Report Forms and Instructions</cp:keywords>
  <dc:subject>Safe Deposit Boxes Report Forms and Instructions</dc:subject>
  <dc:title>Safe Deposit Boxes Report Forms and Instructions</dc:title>
  <dcterms:created xsi:type="dcterms:W3CDTF">2022-02-05T15:04:50Z</dcterms:created>
  <dcterms:modified xsi:type="dcterms:W3CDTF">2022-02-05T15:04:50Z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2011-06-10T00:00:00Z</vt:filetime>
  </property>
  <property fmtid="{D5CDD505-2E9C-101B-9397-08002B2CF9AE}" pid="3" name="Creator">
    <vt:lpwstr>PageMaker 6.5</vt:lpwstr>
  </property>
  <property fmtid="{D5CDD505-2E9C-101B-9397-08002B2CF9AE}" pid="4" name="LastSaved">
    <vt:filetime>2022-02-05T00:00:00Z</vt:filetime>
  </property>
</Properties>
</file>