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578" r:id="rId2"/>
    <p:sldId id="690" r:id="rId3"/>
    <p:sldId id="683" r:id="rId4"/>
    <p:sldId id="259" r:id="rId5"/>
    <p:sldId id="261" r:id="rId6"/>
    <p:sldId id="688" r:id="rId7"/>
    <p:sldId id="689" r:id="rId8"/>
    <p:sldId id="691" r:id="rId9"/>
    <p:sldId id="262" r:id="rId10"/>
    <p:sldId id="279" r:id="rId11"/>
    <p:sldId id="28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9"/>
    <p:restoredTop sz="94718"/>
  </p:normalViewPr>
  <p:slideViewPr>
    <p:cSldViewPr snapToGrid="0" snapToObjects="1">
      <p:cViewPr varScale="1">
        <p:scale>
          <a:sx n="97" d="100"/>
          <a:sy n="97" d="100"/>
        </p:scale>
        <p:origin x="84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2E71B-C287-B34C-9AE9-B587A58733C7}" type="datetimeFigureOut">
              <a:rPr lang="en-US" smtClean="0"/>
              <a:t>5/12/21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9A854-E6AF-A040-8749-4E15E094FC9D}" type="slidenum">
              <a:rPr lang="en-US" smtClean="0"/>
              <a:t>‹#›</a:t>
            </a:fld>
            <a:endParaRPr lang="en-US"/>
          </a:p>
        </p:txBody>
      </p:sp>
    </p:spTree>
    <p:extLst>
      <p:ext uri="{BB962C8B-B14F-4D97-AF65-F5344CB8AC3E}">
        <p14:creationId xmlns:p14="http://schemas.microsoft.com/office/powerpoint/2010/main" val="801931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blog.torproject.org/blog/some-statistics-about-onions" TargetMode="External"/><Relationship Id="rId3" Type="http://schemas.openxmlformats.org/officeDocument/2006/relationships/hyperlink" Target="http://www.darpa.mil/newsevents/releases/2014/02/09.aspx" TargetMode="External"/><Relationship Id="rId7" Type="http://schemas.openxmlformats.org/officeDocument/2006/relationships/hyperlink" Target="https://trac.torproject.org/projects/tor/ticket/11447"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lists.torproject.org/pipermail/tor-dev/2015-April/008625.html" TargetMode="External"/><Relationship Id="rId5" Type="http://schemas.openxmlformats.org/officeDocument/2006/relationships/hyperlink" Target="http://dailydot.com/tags/nasa" TargetMode="External"/><Relationship Id="rId4" Type="http://schemas.openxmlformats.org/officeDocument/2006/relationships/hyperlink" Target="http://dailydot.com/tags/google" TargetMode="External"/><Relationship Id="rId9" Type="http://schemas.openxmlformats.org/officeDocument/2006/relationships/hyperlink" Target="http://www.dailydot.com/technology/tor-crowdfunding-hidden-service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Slide Image Placeholder 1"/>
          <p:cNvSpPr>
            <a:spLocks noGrp="1" noRot="1" noChangeAspect="1"/>
          </p:cNvSpPr>
          <p:nvPr>
            <p:ph type="sldImg"/>
          </p:nvPr>
        </p:nvSpPr>
        <p:spPr>
          <a:xfrm>
            <a:off x="2019300" y="685800"/>
            <a:ext cx="4222750" cy="2376488"/>
          </a:xfrm>
          <a:ln/>
        </p:spPr>
      </p:sp>
      <p:sp>
        <p:nvSpPr>
          <p:cNvPr id="7823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en-US" sz="1000">
                <a:ea typeface="MS PGothic" charset="0"/>
                <a:cs typeface="ＭＳ Ｐゴシック" charset="0"/>
              </a:rPr>
              <a:t>Online locations where information is stored in a way that is typically not available to the public</a:t>
            </a:r>
          </a:p>
          <a:p>
            <a:pPr>
              <a:lnSpc>
                <a:spcPct val="80000"/>
              </a:lnSpc>
            </a:pPr>
            <a:r>
              <a:rPr lang="en-US" sz="1000">
                <a:ea typeface="MS PGothic" charset="0"/>
                <a:cs typeface="ＭＳ Ｐゴシック" charset="0"/>
              </a:rPr>
              <a:t>Source:  wikipedia and rela</a:t>
            </a:r>
          </a:p>
          <a:p>
            <a:pPr>
              <a:lnSpc>
                <a:spcPct val="80000"/>
              </a:lnSpc>
            </a:pPr>
            <a:endParaRPr lang="en-US" sz="1000">
              <a:ea typeface="MS PGothic" charset="0"/>
              <a:cs typeface="ＭＳ Ｐゴシック" charset="0"/>
            </a:endParaRPr>
          </a:p>
          <a:p>
            <a:pPr>
              <a:lnSpc>
                <a:spcPct val="80000"/>
              </a:lnSpc>
            </a:pPr>
            <a:r>
              <a:rPr lang="en-US">
                <a:latin typeface="Times New Roman" charset="0"/>
                <a:ea typeface="ＭＳ Ｐゴシック" charset="0"/>
                <a:cs typeface="ＭＳ Ｐゴシック" charset="0"/>
              </a:rPr>
              <a:t>(Here will be listed the Levels as they are represented in the most famous of the DeepWeb images. Other representations exist, however.)</a:t>
            </a:r>
          </a:p>
          <a:p>
            <a:pPr>
              <a:lnSpc>
                <a:spcPct val="80000"/>
              </a:lnSpc>
            </a:pPr>
            <a:endParaRPr lang="en-US">
              <a:latin typeface="Times New Roman" charset="0"/>
              <a:ea typeface="ＭＳ Ｐゴシック" charset="0"/>
              <a:cs typeface="ＭＳ Ｐゴシック" charset="0"/>
            </a:endParaRPr>
          </a:p>
          <a:p>
            <a:pPr>
              <a:lnSpc>
                <a:spcPct val="80000"/>
              </a:lnSpc>
            </a:pPr>
            <a:r>
              <a:rPr lang="en-US">
                <a:latin typeface="Times New Roman" charset="0"/>
                <a:ea typeface="ＭＳ Ｐゴシック" charset="0"/>
                <a:cs typeface="ＭＳ Ｐゴシック" charset="0"/>
              </a:rPr>
              <a:t>Level 0 –</a:t>
            </a:r>
          </a:p>
          <a:p>
            <a:pPr>
              <a:lnSpc>
                <a:spcPct val="80000"/>
              </a:lnSpc>
            </a:pPr>
            <a:r>
              <a:rPr lang="en-US">
                <a:latin typeface="Times New Roman" charset="0"/>
                <a:ea typeface="ＭＳ Ｐゴシック" charset="0"/>
                <a:cs typeface="ＭＳ Ｐゴシック" charset="0"/>
              </a:rPr>
              <a:t>This level is the one you browse everyday: YouTube, Facebook, Wikipedia and other famous or easily accessible websites can be found here.</a:t>
            </a:r>
          </a:p>
          <a:p>
            <a:pPr>
              <a:lnSpc>
                <a:spcPct val="80000"/>
              </a:lnSpc>
            </a:pPr>
            <a:r>
              <a:rPr lang="en-US">
                <a:latin typeface="Times New Roman" charset="0"/>
                <a:ea typeface="ＭＳ Ｐゴシック" charset="0"/>
                <a:cs typeface="ＭＳ Ｐゴシック" charset="0"/>
              </a:rPr>
              <a:t>Level 1 – Surface Web</a:t>
            </a:r>
          </a:p>
          <a:p>
            <a:pPr>
              <a:lnSpc>
                <a:spcPct val="80000"/>
              </a:lnSpc>
            </a:pPr>
            <a:r>
              <a:rPr lang="en-US">
                <a:latin typeface="Times New Roman" charset="0"/>
                <a:ea typeface="ＭＳ Ｐゴシック" charset="0"/>
                <a:cs typeface="ＭＳ Ｐゴシック" charset="0"/>
              </a:rPr>
              <a:t>This level is still accessible through normal means, but contains “darker” websites, such as Reddit.</a:t>
            </a:r>
          </a:p>
          <a:p>
            <a:pPr>
              <a:lnSpc>
                <a:spcPct val="80000"/>
              </a:lnSpc>
            </a:pPr>
            <a:r>
              <a:rPr lang="en-US">
                <a:latin typeface="Times New Roman" charset="0"/>
                <a:ea typeface="ＭＳ Ｐゴシック" charset="0"/>
                <a:cs typeface="ＭＳ Ｐゴシック" charset="0"/>
              </a:rPr>
              <a:t>Level 2 – Bergie Web</a:t>
            </a:r>
          </a:p>
          <a:p>
            <a:pPr>
              <a:lnSpc>
                <a:spcPct val="80000"/>
              </a:lnSpc>
            </a:pPr>
            <a:r>
              <a:rPr lang="en-US">
                <a:latin typeface="Times New Roman" charset="0"/>
                <a:ea typeface="ＭＳ Ｐゴシック" charset="0"/>
                <a:cs typeface="ＭＳ Ｐゴシック" charset="0"/>
              </a:rPr>
              <a:t>This level is the last one normally accessible: all levels that follow this one have to be accessed with a proxy, Tor or by modifyig your hardware. In this level you can find some “underground” but still indexed websites, such as 4chan.</a:t>
            </a:r>
          </a:p>
          <a:p>
            <a:pPr>
              <a:lnSpc>
                <a:spcPct val="80000"/>
              </a:lnSpc>
            </a:pPr>
            <a:r>
              <a:rPr lang="en-US">
                <a:latin typeface="Times New Roman" charset="0"/>
                <a:ea typeface="ＭＳ Ｐゴシック" charset="0"/>
                <a:cs typeface="ＭＳ Ｐゴシック" charset="0"/>
              </a:rPr>
              <a:t>Level 3 – Deep Web</a:t>
            </a:r>
          </a:p>
          <a:p>
            <a:pPr>
              <a:lnSpc>
                <a:spcPct val="80000"/>
              </a:lnSpc>
            </a:pPr>
            <a:r>
              <a:rPr lang="en-US">
                <a:latin typeface="Times New Roman" charset="0"/>
                <a:ea typeface="ＭＳ Ｐゴシック" charset="0"/>
                <a:cs typeface="ＭＳ Ｐゴシック" charset="0"/>
              </a:rPr>
              <a:t>The first part of this level has to be accessed with a proxy. It contains CP, gore, hacking websites… Here begins the Deep Web. Second part of this level is only accessible through Tor, and contains more sensible information.</a:t>
            </a:r>
          </a:p>
          <a:p>
            <a:pPr>
              <a:lnSpc>
                <a:spcPct val="80000"/>
              </a:lnSpc>
            </a:pPr>
            <a:r>
              <a:rPr lang="en-US">
                <a:latin typeface="Times New Roman" charset="0"/>
                <a:ea typeface="ＭＳ Ｐゴシック" charset="0"/>
                <a:cs typeface="ＭＳ Ｐゴシック" charset="0"/>
              </a:rPr>
              <a:t>Level 4 – Charter Web</a:t>
            </a:r>
          </a:p>
          <a:p>
            <a:pPr>
              <a:lnSpc>
                <a:spcPct val="80000"/>
              </a:lnSpc>
            </a:pPr>
            <a:r>
              <a:rPr lang="en-US">
                <a:latin typeface="Times New Roman" charset="0"/>
                <a:ea typeface="ＭＳ Ｐゴシック" charset="0"/>
                <a:cs typeface="ＭＳ Ｐゴシック" charset="0"/>
              </a:rPr>
              <a:t>This level is also divided in two parts. The first can be accessed through Tor. Things such as drug and human trafficking, banned movies and books and black markets exist there. The second part can be accessed through a hardware modification: a “Closed Shell System”. Here, shit becomes serious. This part of the Charter Web contains hardcore CP, experimental hardware information (“Gadolinium Gallium Garnet Quantum Electronic Processors”…), but also darker information, such as the “Law of 13″, World War 2 experiments, and even the location of Atlantis.</a:t>
            </a:r>
          </a:p>
          <a:p>
            <a:pPr>
              <a:lnSpc>
                <a:spcPct val="80000"/>
              </a:lnSpc>
            </a:pPr>
            <a:r>
              <a:rPr lang="en-US">
                <a:latin typeface="Times New Roman" charset="0"/>
                <a:ea typeface="ＭＳ Ｐゴシック" charset="0"/>
                <a:cs typeface="ＭＳ Ｐゴシック" charset="0"/>
              </a:rPr>
              <a:t>Level 5 – Mariana's Web</a:t>
            </a:r>
          </a:p>
          <a:p>
            <a:pPr>
              <a:lnSpc>
                <a:spcPct val="80000"/>
              </a:lnSpc>
            </a:pPr>
            <a:endParaRPr lang="en-US">
              <a:latin typeface="Times New Roman" charset="0"/>
              <a:ea typeface="ＭＳ Ｐゴシック" charset="0"/>
              <a:cs typeface="ＭＳ Ｐゴシック" charset="0"/>
            </a:endParaRPr>
          </a:p>
          <a:p>
            <a:pPr>
              <a:lnSpc>
                <a:spcPct val="80000"/>
              </a:lnSpc>
            </a:pPr>
            <a:endParaRPr lang="en-US">
              <a:latin typeface="Times New Roman" charset="0"/>
              <a:ea typeface="ＭＳ Ｐゴシック" charset="0"/>
              <a:cs typeface="ＭＳ Ｐゴシック" charset="0"/>
            </a:endParaRPr>
          </a:p>
          <a:p>
            <a:pPr>
              <a:lnSpc>
                <a:spcPct val="80000"/>
              </a:lnSpc>
            </a:pPr>
            <a:r>
              <a:rPr lang="en-US">
                <a:latin typeface="Times New Roman" charset="0"/>
                <a:ea typeface="ＭＳ Ｐゴシック" charset="0"/>
                <a:cs typeface="ＭＳ Ｐゴシック" charset="0"/>
              </a:rPr>
              <a:t>Show Dark Web Video  (up to 13:00 mins)</a:t>
            </a:r>
          </a:p>
          <a:p>
            <a:pPr>
              <a:lnSpc>
                <a:spcPct val="80000"/>
              </a:lnSpc>
            </a:pPr>
            <a:endParaRPr lang="en-US" sz="1000">
              <a:ea typeface="MS PGothic" charset="0"/>
              <a:cs typeface="ＭＳ Ｐゴシック" charset="0"/>
            </a:endParaRPr>
          </a:p>
        </p:txBody>
      </p:sp>
      <p:sp>
        <p:nvSpPr>
          <p:cNvPr id="782339" name="Slide Number Placeholder 3"/>
          <p:cNvSpPr>
            <a:spLocks noGrp="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01" tIns="45251" rIns="90501" bIns="45251"/>
          <a:lstStyle>
            <a:lvl1pPr eaLnBrk="0" hangingPunct="0">
              <a:defRPr sz="1200">
                <a:solidFill>
                  <a:srgbClr val="000000"/>
                </a:solidFill>
                <a:latin typeface="Times" charset="0"/>
                <a:ea typeface="ヒラギノ明朝 ProN W3" charset="0"/>
                <a:cs typeface="ヒラギノ明朝 ProN W3" charset="0"/>
                <a:sym typeface="Times" charset="0"/>
              </a:defRPr>
            </a:lvl1pPr>
            <a:lvl2pPr marL="729057" indent="-280406" eaLnBrk="0" hangingPunct="0">
              <a:defRPr sz="1200">
                <a:solidFill>
                  <a:srgbClr val="000000"/>
                </a:solidFill>
                <a:latin typeface="Times" charset="0"/>
                <a:ea typeface="ヒラギノ明朝 ProN W3" charset="0"/>
                <a:cs typeface="ヒラギノ明朝 ProN W3" charset="0"/>
                <a:sym typeface="Times" charset="0"/>
              </a:defRPr>
            </a:lvl2pPr>
            <a:lvl3pPr marL="1121626" indent="-224325" eaLnBrk="0" hangingPunct="0">
              <a:defRPr sz="1200">
                <a:solidFill>
                  <a:srgbClr val="000000"/>
                </a:solidFill>
                <a:latin typeface="Times" charset="0"/>
                <a:ea typeface="ヒラギノ明朝 ProN W3" charset="0"/>
                <a:cs typeface="ヒラギノ明朝 ProN W3" charset="0"/>
                <a:sym typeface="Times" charset="0"/>
              </a:defRPr>
            </a:lvl3pPr>
            <a:lvl4pPr marL="1570276" indent="-224325" eaLnBrk="0" hangingPunct="0">
              <a:defRPr sz="1200">
                <a:solidFill>
                  <a:srgbClr val="000000"/>
                </a:solidFill>
                <a:latin typeface="Times" charset="0"/>
                <a:ea typeface="ヒラギノ明朝 ProN W3" charset="0"/>
                <a:cs typeface="ヒラギノ明朝 ProN W3" charset="0"/>
                <a:sym typeface="Times" charset="0"/>
              </a:defRPr>
            </a:lvl4pPr>
            <a:lvl5pPr marL="2018927" indent="-224325" eaLnBrk="0" hangingPunct="0">
              <a:defRPr sz="1200">
                <a:solidFill>
                  <a:srgbClr val="000000"/>
                </a:solidFill>
                <a:latin typeface="Times" charset="0"/>
                <a:ea typeface="ヒラギノ明朝 ProN W3" charset="0"/>
                <a:cs typeface="ヒラギノ明朝 ProN W3" charset="0"/>
                <a:sym typeface="Times" charset="0"/>
              </a:defRPr>
            </a:lvl5pPr>
            <a:lvl6pPr marL="2467577" indent="-224325" eaLnBrk="0" fontAlgn="base" hangingPunct="0">
              <a:spcBef>
                <a:spcPct val="0"/>
              </a:spcBef>
              <a:spcAft>
                <a:spcPct val="0"/>
              </a:spcAft>
              <a:defRPr sz="1200">
                <a:solidFill>
                  <a:srgbClr val="000000"/>
                </a:solidFill>
                <a:latin typeface="Times" charset="0"/>
                <a:ea typeface="ヒラギノ明朝 ProN W3" charset="0"/>
                <a:cs typeface="ヒラギノ明朝 ProN W3" charset="0"/>
                <a:sym typeface="Times" charset="0"/>
              </a:defRPr>
            </a:lvl6pPr>
            <a:lvl7pPr marL="2916227" indent="-224325" eaLnBrk="0" fontAlgn="base" hangingPunct="0">
              <a:spcBef>
                <a:spcPct val="0"/>
              </a:spcBef>
              <a:spcAft>
                <a:spcPct val="0"/>
              </a:spcAft>
              <a:defRPr sz="1200">
                <a:solidFill>
                  <a:srgbClr val="000000"/>
                </a:solidFill>
                <a:latin typeface="Times" charset="0"/>
                <a:ea typeface="ヒラギノ明朝 ProN W3" charset="0"/>
                <a:cs typeface="ヒラギノ明朝 ProN W3" charset="0"/>
                <a:sym typeface="Times" charset="0"/>
              </a:defRPr>
            </a:lvl7pPr>
            <a:lvl8pPr marL="3364878" indent="-224325" eaLnBrk="0" fontAlgn="base" hangingPunct="0">
              <a:spcBef>
                <a:spcPct val="0"/>
              </a:spcBef>
              <a:spcAft>
                <a:spcPct val="0"/>
              </a:spcAft>
              <a:defRPr sz="1200">
                <a:solidFill>
                  <a:srgbClr val="000000"/>
                </a:solidFill>
                <a:latin typeface="Times" charset="0"/>
                <a:ea typeface="ヒラギノ明朝 ProN W3" charset="0"/>
                <a:cs typeface="ヒラギノ明朝 ProN W3" charset="0"/>
                <a:sym typeface="Times" charset="0"/>
              </a:defRPr>
            </a:lvl8pPr>
            <a:lvl9pPr marL="3813528" indent="-224325" eaLnBrk="0" fontAlgn="base" hangingPunct="0">
              <a:spcBef>
                <a:spcPct val="0"/>
              </a:spcBef>
              <a:spcAft>
                <a:spcPct val="0"/>
              </a:spcAft>
              <a:defRPr sz="1200">
                <a:solidFill>
                  <a:srgbClr val="000000"/>
                </a:solidFill>
                <a:latin typeface="Times" charset="0"/>
                <a:ea typeface="ヒラギノ明朝 ProN W3" charset="0"/>
                <a:cs typeface="ヒラギノ明朝 ProN W3" charset="0"/>
                <a:sym typeface="Times"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2C574A-A471-7E45-AFE5-89B65D749651}" type="slidenum">
              <a:rPr kumimoji="0" lang="en-US" sz="1200" b="0" i="0" u="none" strike="noStrike" kern="1200" cap="none" spc="0" normalizeH="0" baseline="0" noProof="0">
                <a:ln>
                  <a:noFill/>
                </a:ln>
                <a:solidFill>
                  <a:srgbClr val="000000"/>
                </a:solidFill>
                <a:effectLst/>
                <a:uLnTx/>
                <a:uFillTx/>
                <a:latin typeface="Times" charset="0"/>
                <a:ea typeface="ヒラギノ明朝 ProN W3" charset="0"/>
                <a:sym typeface="Times"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charset="0"/>
              <a:ea typeface="ヒラギノ明朝 ProN W3" charset="0"/>
              <a:sym typeface="Times" charset="0"/>
            </a:endParaRPr>
          </a:p>
        </p:txBody>
      </p:sp>
    </p:spTree>
    <p:extLst>
      <p:ext uri="{BB962C8B-B14F-4D97-AF65-F5344CB8AC3E}">
        <p14:creationId xmlns:p14="http://schemas.microsoft.com/office/powerpoint/2010/main" val="660671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Slide Image Placeholder 1"/>
          <p:cNvSpPr>
            <a:spLocks noGrp="1" noRot="1" noChangeAspect="1"/>
          </p:cNvSpPr>
          <p:nvPr>
            <p:ph type="sldImg"/>
          </p:nvPr>
        </p:nvSpPr>
        <p:spPr>
          <a:xfrm>
            <a:off x="2019300" y="685800"/>
            <a:ext cx="4222750" cy="2376488"/>
          </a:xfrm>
          <a:ln/>
        </p:spPr>
      </p:sp>
      <p:sp>
        <p:nvSpPr>
          <p:cNvPr id="7864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en-US" sz="1000" dirty="0">
                <a:ea typeface="MS PGothic" charset="0"/>
                <a:cs typeface="ＭＳ Ｐゴシック" charset="0"/>
              </a:rPr>
              <a:t>Online locations where information is stored in a way that is typically not available to the public</a:t>
            </a:r>
          </a:p>
          <a:p>
            <a:pPr>
              <a:lnSpc>
                <a:spcPct val="80000"/>
              </a:lnSpc>
            </a:pPr>
            <a:endParaRPr lang="en-US" sz="1000" dirty="0">
              <a:ea typeface="MS PGothic" charset="0"/>
              <a:cs typeface="ＭＳ Ｐゴシック" charset="0"/>
            </a:endParaRPr>
          </a:p>
          <a:p>
            <a:pPr>
              <a:lnSpc>
                <a:spcPct val="80000"/>
              </a:lnSpc>
            </a:pPr>
            <a:r>
              <a:rPr lang="en-US" dirty="0">
                <a:latin typeface="Times New Roman" charset="0"/>
                <a:ea typeface="ＭＳ Ｐゴシック" charset="0"/>
                <a:cs typeface="ＭＳ Ｐゴシック" charset="0"/>
              </a:rPr>
              <a:t>(Here will be listed the Levels as they are represented in the most famous of the </a:t>
            </a:r>
            <a:r>
              <a:rPr lang="en-US" dirty="0" err="1">
                <a:latin typeface="Times New Roman" charset="0"/>
                <a:ea typeface="ＭＳ Ｐゴシック" charset="0"/>
                <a:cs typeface="ＭＳ Ｐゴシック" charset="0"/>
              </a:rPr>
              <a:t>DeepWeb</a:t>
            </a:r>
            <a:r>
              <a:rPr lang="en-US" dirty="0">
                <a:latin typeface="Times New Roman" charset="0"/>
                <a:ea typeface="ＭＳ Ｐゴシック" charset="0"/>
                <a:cs typeface="ＭＳ Ｐゴシック" charset="0"/>
              </a:rPr>
              <a:t> images. Other representations exist, however.)</a:t>
            </a:r>
          </a:p>
          <a:p>
            <a:pPr>
              <a:lnSpc>
                <a:spcPct val="80000"/>
              </a:lnSpc>
            </a:pPr>
            <a:endParaRPr lang="en-US" dirty="0">
              <a:latin typeface="Times New Roman" charset="0"/>
              <a:ea typeface="ＭＳ Ｐゴシック" charset="0"/>
              <a:cs typeface="ＭＳ Ｐゴシック" charset="0"/>
            </a:endParaRPr>
          </a:p>
          <a:p>
            <a:pPr>
              <a:lnSpc>
                <a:spcPct val="80000"/>
              </a:lnSpc>
            </a:pPr>
            <a:r>
              <a:rPr lang="en-US" sz="1000" dirty="0">
                <a:latin typeface="Times New Roman" charset="0"/>
                <a:ea typeface="ＭＳ Ｐゴシック" charset="0"/>
                <a:cs typeface="ＭＳ Ｐゴシック" charset="0"/>
              </a:rPr>
              <a:t>Level 0 –</a:t>
            </a:r>
          </a:p>
          <a:p>
            <a:pPr>
              <a:lnSpc>
                <a:spcPct val="80000"/>
              </a:lnSpc>
            </a:pPr>
            <a:r>
              <a:rPr lang="en-US" sz="1000" dirty="0">
                <a:latin typeface="Times New Roman" charset="0"/>
                <a:ea typeface="ＭＳ Ｐゴシック" charset="0"/>
                <a:cs typeface="ＭＳ Ｐゴシック" charset="0"/>
              </a:rPr>
              <a:t>This level is the one you browse everyday: YouTube, Facebook, Wikipedia and other famous or easily accessible websites can be found here.</a:t>
            </a:r>
          </a:p>
          <a:p>
            <a:pPr>
              <a:lnSpc>
                <a:spcPct val="80000"/>
              </a:lnSpc>
            </a:pPr>
            <a:r>
              <a:rPr lang="en-US" sz="1000" dirty="0">
                <a:latin typeface="Times New Roman" charset="0"/>
                <a:ea typeface="ＭＳ Ｐゴシック" charset="0"/>
                <a:cs typeface="ＭＳ Ｐゴシック" charset="0"/>
              </a:rPr>
              <a:t>Level 1 – Surface Web</a:t>
            </a:r>
          </a:p>
          <a:p>
            <a:pPr>
              <a:lnSpc>
                <a:spcPct val="80000"/>
              </a:lnSpc>
            </a:pPr>
            <a:r>
              <a:rPr lang="en-US" sz="1000" dirty="0">
                <a:latin typeface="Times New Roman" charset="0"/>
                <a:ea typeface="ＭＳ Ｐゴシック" charset="0"/>
                <a:cs typeface="ＭＳ Ｐゴシック" charset="0"/>
              </a:rPr>
              <a:t>This level is still accessible through normal means, but contains “darker” websites, such as </a:t>
            </a:r>
            <a:r>
              <a:rPr lang="en-US" sz="1000" dirty="0" err="1">
                <a:latin typeface="Times New Roman" charset="0"/>
                <a:ea typeface="ＭＳ Ｐゴシック" charset="0"/>
                <a:cs typeface="ＭＳ Ｐゴシック" charset="0"/>
              </a:rPr>
              <a:t>Reddit</a:t>
            </a:r>
            <a:r>
              <a:rPr lang="en-US" sz="1000" dirty="0">
                <a:latin typeface="Times New Roman" charset="0"/>
                <a:ea typeface="ＭＳ Ｐゴシック" charset="0"/>
                <a:cs typeface="ＭＳ Ｐゴシック" charset="0"/>
              </a:rPr>
              <a:t>.</a:t>
            </a:r>
          </a:p>
          <a:p>
            <a:pPr>
              <a:lnSpc>
                <a:spcPct val="80000"/>
              </a:lnSpc>
            </a:pPr>
            <a:endParaRPr lang="en-US" sz="1000" dirty="0">
              <a:latin typeface="Times New Roman" charset="0"/>
              <a:ea typeface="ＭＳ Ｐゴシック" charset="0"/>
              <a:cs typeface="ＭＳ Ｐゴシック" charset="0"/>
            </a:endParaRPr>
          </a:p>
          <a:p>
            <a:pPr>
              <a:lnSpc>
                <a:spcPct val="80000"/>
              </a:lnSpc>
            </a:pPr>
            <a:r>
              <a:rPr lang="en-US" sz="1000" dirty="0">
                <a:latin typeface="Times New Roman" charset="0"/>
                <a:ea typeface="ＭＳ Ｐゴシック" charset="0"/>
                <a:cs typeface="ＭＳ Ｐゴシック" charset="0"/>
              </a:rPr>
              <a:t>Level 2 – </a:t>
            </a:r>
            <a:r>
              <a:rPr lang="en-US" sz="1000" dirty="0" err="1">
                <a:latin typeface="Times New Roman" charset="0"/>
                <a:ea typeface="ＭＳ Ｐゴシック" charset="0"/>
                <a:cs typeface="ＭＳ Ｐゴシック" charset="0"/>
              </a:rPr>
              <a:t>Bergie</a:t>
            </a:r>
            <a:r>
              <a:rPr lang="en-US" sz="1000" dirty="0">
                <a:latin typeface="Times New Roman" charset="0"/>
                <a:ea typeface="ＭＳ Ｐゴシック" charset="0"/>
                <a:cs typeface="ＭＳ Ｐゴシック" charset="0"/>
              </a:rPr>
              <a:t> Web</a:t>
            </a:r>
          </a:p>
          <a:p>
            <a:pPr>
              <a:lnSpc>
                <a:spcPct val="80000"/>
              </a:lnSpc>
            </a:pPr>
            <a:r>
              <a:rPr lang="en-US" sz="1000" dirty="0">
                <a:latin typeface="Times New Roman" charset="0"/>
                <a:ea typeface="ＭＳ Ｐゴシック" charset="0"/>
                <a:cs typeface="ＭＳ Ｐゴシック" charset="0"/>
              </a:rPr>
              <a:t>This level is the last one normally accessible: all levels that follow this one have to be accessed with a proxy, Tor or by </a:t>
            </a:r>
            <a:r>
              <a:rPr lang="en-US" sz="1000" dirty="0" err="1">
                <a:latin typeface="Times New Roman" charset="0"/>
                <a:ea typeface="ＭＳ Ｐゴシック" charset="0"/>
                <a:cs typeface="ＭＳ Ｐゴシック" charset="0"/>
              </a:rPr>
              <a:t>modifyig</a:t>
            </a:r>
            <a:r>
              <a:rPr lang="en-US" sz="1000" dirty="0">
                <a:latin typeface="Times New Roman" charset="0"/>
                <a:ea typeface="ＭＳ Ｐゴシック" charset="0"/>
                <a:cs typeface="ＭＳ Ｐゴシック" charset="0"/>
              </a:rPr>
              <a:t> your hardware. In this level you can find some “underground” but still indexed websites, such as 4chan.</a:t>
            </a:r>
          </a:p>
          <a:p>
            <a:pPr>
              <a:lnSpc>
                <a:spcPct val="80000"/>
              </a:lnSpc>
            </a:pPr>
            <a:endParaRPr lang="en-US" sz="1000" dirty="0">
              <a:latin typeface="Times New Roman" charset="0"/>
              <a:ea typeface="ＭＳ Ｐゴシック" charset="0"/>
              <a:cs typeface="ＭＳ Ｐゴシック" charset="0"/>
            </a:endParaRPr>
          </a:p>
          <a:p>
            <a:pPr>
              <a:lnSpc>
                <a:spcPct val="80000"/>
              </a:lnSpc>
            </a:pPr>
            <a:r>
              <a:rPr lang="en-US" sz="1000" dirty="0">
                <a:latin typeface="Times New Roman" charset="0"/>
                <a:ea typeface="ＭＳ Ｐゴシック" charset="0"/>
                <a:cs typeface="ＭＳ Ｐゴシック" charset="0"/>
              </a:rPr>
              <a:t>Level 3 – Deep Web</a:t>
            </a:r>
          </a:p>
          <a:p>
            <a:pPr>
              <a:lnSpc>
                <a:spcPct val="80000"/>
              </a:lnSpc>
            </a:pPr>
            <a:r>
              <a:rPr lang="en-US" sz="1000" dirty="0">
                <a:latin typeface="Times New Roman" charset="0"/>
                <a:ea typeface="ＭＳ Ｐゴシック" charset="0"/>
                <a:cs typeface="ＭＳ Ｐゴシック" charset="0"/>
              </a:rPr>
              <a:t>The first part of this level has to be accessed with a proxy. It contains CP, gore, hacking websites… Here begins the Deep Web. Second part of this level is only accessible through Tor, and contains more sensible information.</a:t>
            </a:r>
          </a:p>
          <a:p>
            <a:pPr>
              <a:lnSpc>
                <a:spcPct val="80000"/>
              </a:lnSpc>
            </a:pPr>
            <a:endParaRPr lang="en-US" sz="1000" dirty="0">
              <a:latin typeface="Times New Roman" charset="0"/>
              <a:ea typeface="ＭＳ Ｐゴシック" charset="0"/>
              <a:cs typeface="ＭＳ Ｐゴシック" charset="0"/>
            </a:endParaRPr>
          </a:p>
          <a:p>
            <a:pPr>
              <a:lnSpc>
                <a:spcPct val="80000"/>
              </a:lnSpc>
            </a:pPr>
            <a:r>
              <a:rPr lang="en-US" sz="1000" dirty="0">
                <a:latin typeface="Times New Roman" charset="0"/>
                <a:ea typeface="ＭＳ Ｐゴシック" charset="0"/>
                <a:cs typeface="ＭＳ Ｐゴシック" charset="0"/>
              </a:rPr>
              <a:t>Level 4 – Charter Web</a:t>
            </a:r>
          </a:p>
          <a:p>
            <a:pPr>
              <a:lnSpc>
                <a:spcPct val="80000"/>
              </a:lnSpc>
            </a:pPr>
            <a:r>
              <a:rPr lang="en-US" sz="1000" dirty="0">
                <a:latin typeface="Times New Roman" charset="0"/>
                <a:ea typeface="ＭＳ Ｐゴシック" charset="0"/>
                <a:cs typeface="ＭＳ Ｐゴシック" charset="0"/>
              </a:rPr>
              <a:t>This level is also divided in two parts. The first can be accessed through Tor. Things such as drug and human trafficking, banned movies and books and black markets exist there. The second part can be accessed through a hardware modification: a “Closed Shell System”. Here, it becomes serious. This part of the Charter Web contains hardcore CP, experimental hardware information (“Gadolinium Gallium Garnet Quantum Electronic Processors”…), but also darker information, such as the “Law of 13″, World War 2 experiments.</a:t>
            </a:r>
          </a:p>
          <a:p>
            <a:pPr>
              <a:lnSpc>
                <a:spcPct val="80000"/>
              </a:lnSpc>
            </a:pPr>
            <a:endParaRPr lang="en-US" sz="1000" dirty="0">
              <a:latin typeface="Times New Roman" charset="0"/>
              <a:ea typeface="ＭＳ Ｐゴシック" charset="0"/>
              <a:cs typeface="ＭＳ Ｐゴシック" charset="0"/>
            </a:endParaRPr>
          </a:p>
          <a:p>
            <a:pPr>
              <a:lnSpc>
                <a:spcPct val="80000"/>
              </a:lnSpc>
            </a:pPr>
            <a:r>
              <a:rPr lang="en-US" sz="1000" dirty="0">
                <a:latin typeface="Times New Roman" charset="0"/>
                <a:ea typeface="ＭＳ Ｐゴシック" charset="0"/>
                <a:cs typeface="ＭＳ Ｐゴシック" charset="0"/>
              </a:rPr>
              <a:t>Level 5 – Mariana's Web</a:t>
            </a:r>
          </a:p>
          <a:p>
            <a:pPr>
              <a:lnSpc>
                <a:spcPct val="80000"/>
              </a:lnSpc>
            </a:pPr>
            <a:endParaRPr lang="en-US" sz="1000" dirty="0">
              <a:ea typeface="MS PGothic" charset="0"/>
              <a:cs typeface="ＭＳ Ｐゴシック" charset="0"/>
            </a:endParaRPr>
          </a:p>
        </p:txBody>
      </p:sp>
      <p:sp>
        <p:nvSpPr>
          <p:cNvPr id="786435" name="Slide Number Placeholder 3"/>
          <p:cNvSpPr>
            <a:spLocks noGrp="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01" tIns="45251" rIns="90501" bIns="45251"/>
          <a:lstStyle>
            <a:lvl1pPr eaLnBrk="0" hangingPunct="0">
              <a:defRPr sz="1200">
                <a:solidFill>
                  <a:srgbClr val="000000"/>
                </a:solidFill>
                <a:latin typeface="Times" charset="0"/>
                <a:ea typeface="ヒラギノ明朝 ProN W3" charset="0"/>
                <a:cs typeface="ヒラギノ明朝 ProN W3" charset="0"/>
                <a:sym typeface="Times" charset="0"/>
              </a:defRPr>
            </a:lvl1pPr>
            <a:lvl2pPr marL="729057" indent="-280406" eaLnBrk="0" hangingPunct="0">
              <a:defRPr sz="1200">
                <a:solidFill>
                  <a:srgbClr val="000000"/>
                </a:solidFill>
                <a:latin typeface="Times" charset="0"/>
                <a:ea typeface="ヒラギノ明朝 ProN W3" charset="0"/>
                <a:cs typeface="ヒラギノ明朝 ProN W3" charset="0"/>
                <a:sym typeface="Times" charset="0"/>
              </a:defRPr>
            </a:lvl2pPr>
            <a:lvl3pPr marL="1121626" indent="-224325" eaLnBrk="0" hangingPunct="0">
              <a:defRPr sz="1200">
                <a:solidFill>
                  <a:srgbClr val="000000"/>
                </a:solidFill>
                <a:latin typeface="Times" charset="0"/>
                <a:ea typeface="ヒラギノ明朝 ProN W3" charset="0"/>
                <a:cs typeface="ヒラギノ明朝 ProN W3" charset="0"/>
                <a:sym typeface="Times" charset="0"/>
              </a:defRPr>
            </a:lvl3pPr>
            <a:lvl4pPr marL="1570276" indent="-224325" eaLnBrk="0" hangingPunct="0">
              <a:defRPr sz="1200">
                <a:solidFill>
                  <a:srgbClr val="000000"/>
                </a:solidFill>
                <a:latin typeface="Times" charset="0"/>
                <a:ea typeface="ヒラギノ明朝 ProN W3" charset="0"/>
                <a:cs typeface="ヒラギノ明朝 ProN W3" charset="0"/>
                <a:sym typeface="Times" charset="0"/>
              </a:defRPr>
            </a:lvl4pPr>
            <a:lvl5pPr marL="2018927" indent="-224325" eaLnBrk="0" hangingPunct="0">
              <a:defRPr sz="1200">
                <a:solidFill>
                  <a:srgbClr val="000000"/>
                </a:solidFill>
                <a:latin typeface="Times" charset="0"/>
                <a:ea typeface="ヒラギノ明朝 ProN W3" charset="0"/>
                <a:cs typeface="ヒラギノ明朝 ProN W3" charset="0"/>
                <a:sym typeface="Times" charset="0"/>
              </a:defRPr>
            </a:lvl5pPr>
            <a:lvl6pPr marL="2467577" indent="-224325" eaLnBrk="0" fontAlgn="base" hangingPunct="0">
              <a:spcBef>
                <a:spcPct val="0"/>
              </a:spcBef>
              <a:spcAft>
                <a:spcPct val="0"/>
              </a:spcAft>
              <a:defRPr sz="1200">
                <a:solidFill>
                  <a:srgbClr val="000000"/>
                </a:solidFill>
                <a:latin typeface="Times" charset="0"/>
                <a:ea typeface="ヒラギノ明朝 ProN W3" charset="0"/>
                <a:cs typeface="ヒラギノ明朝 ProN W3" charset="0"/>
                <a:sym typeface="Times" charset="0"/>
              </a:defRPr>
            </a:lvl6pPr>
            <a:lvl7pPr marL="2916227" indent="-224325" eaLnBrk="0" fontAlgn="base" hangingPunct="0">
              <a:spcBef>
                <a:spcPct val="0"/>
              </a:spcBef>
              <a:spcAft>
                <a:spcPct val="0"/>
              </a:spcAft>
              <a:defRPr sz="1200">
                <a:solidFill>
                  <a:srgbClr val="000000"/>
                </a:solidFill>
                <a:latin typeface="Times" charset="0"/>
                <a:ea typeface="ヒラギノ明朝 ProN W3" charset="0"/>
                <a:cs typeface="ヒラギノ明朝 ProN W3" charset="0"/>
                <a:sym typeface="Times" charset="0"/>
              </a:defRPr>
            </a:lvl7pPr>
            <a:lvl8pPr marL="3364878" indent="-224325" eaLnBrk="0" fontAlgn="base" hangingPunct="0">
              <a:spcBef>
                <a:spcPct val="0"/>
              </a:spcBef>
              <a:spcAft>
                <a:spcPct val="0"/>
              </a:spcAft>
              <a:defRPr sz="1200">
                <a:solidFill>
                  <a:srgbClr val="000000"/>
                </a:solidFill>
                <a:latin typeface="Times" charset="0"/>
                <a:ea typeface="ヒラギノ明朝 ProN W3" charset="0"/>
                <a:cs typeface="ヒラギノ明朝 ProN W3" charset="0"/>
                <a:sym typeface="Times" charset="0"/>
              </a:defRPr>
            </a:lvl8pPr>
            <a:lvl9pPr marL="3813528" indent="-224325" eaLnBrk="0" fontAlgn="base" hangingPunct="0">
              <a:spcBef>
                <a:spcPct val="0"/>
              </a:spcBef>
              <a:spcAft>
                <a:spcPct val="0"/>
              </a:spcAft>
              <a:defRPr sz="1200">
                <a:solidFill>
                  <a:srgbClr val="000000"/>
                </a:solidFill>
                <a:latin typeface="Times" charset="0"/>
                <a:ea typeface="ヒラギノ明朝 ProN W3" charset="0"/>
                <a:cs typeface="ヒラギノ明朝 ProN W3" charset="0"/>
                <a:sym typeface="Times"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515503-C611-404C-91F7-2FBC9737D21B}" type="slidenum">
              <a:rPr kumimoji="0" lang="en-US" sz="1200" b="0" i="0" u="none" strike="noStrike" kern="1200" cap="none" spc="0" normalizeH="0" baseline="0" noProof="0">
                <a:ln>
                  <a:noFill/>
                </a:ln>
                <a:solidFill>
                  <a:srgbClr val="000000"/>
                </a:solidFill>
                <a:effectLst/>
                <a:uLnTx/>
                <a:uFillTx/>
                <a:latin typeface="Times" charset="0"/>
                <a:ea typeface="ヒラギノ明朝 ProN W3" charset="0"/>
                <a:sym typeface="Times"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charset="0"/>
              <a:ea typeface="ヒラギノ明朝 ProN W3" charset="0"/>
              <a:sym typeface="Times" charset="0"/>
            </a:endParaRPr>
          </a:p>
        </p:txBody>
      </p:sp>
    </p:spTree>
    <p:extLst>
      <p:ext uri="{BB962C8B-B14F-4D97-AF65-F5344CB8AC3E}">
        <p14:creationId xmlns:p14="http://schemas.microsoft.com/office/powerpoint/2010/main" val="1460560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Slide Image Placeholder 1"/>
          <p:cNvSpPr>
            <a:spLocks noGrp="1" noRot="1" noChangeAspect="1"/>
          </p:cNvSpPr>
          <p:nvPr>
            <p:ph type="sldImg"/>
          </p:nvPr>
        </p:nvSpPr>
        <p:spPr>
          <a:xfrm>
            <a:off x="2019300" y="685800"/>
            <a:ext cx="4222750" cy="2376488"/>
          </a:xfrm>
          <a:ln/>
        </p:spPr>
      </p:sp>
      <p:sp>
        <p:nvSpPr>
          <p:cNvPr id="7884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Ability for anonymity is significant.  These directions were accessible on how to acquire Bitcoin with a degree of anonymity</a:t>
            </a:r>
          </a:p>
          <a:p>
            <a:endParaRPr lang="en-US" sz="1400">
              <a:latin typeface="Times New Roman" charset="0"/>
              <a:ea typeface="ＭＳ Ｐゴシック" charset="0"/>
              <a:cs typeface="ＭＳ Ｐゴシック" charset="0"/>
            </a:endParaRPr>
          </a:p>
          <a:p>
            <a:r>
              <a:rPr lang="en-US" sz="1400">
                <a:latin typeface="Times New Roman" charset="0"/>
                <a:ea typeface="ＭＳ Ｐゴシック" charset="0"/>
                <a:cs typeface="ＭＳ Ｐゴシック" charset="0"/>
              </a:rPr>
              <a:t>Value Transfer – The Ripple Project</a:t>
            </a:r>
          </a:p>
          <a:p>
            <a:r>
              <a:rPr lang="en-US">
                <a:ea typeface="MS PGothic" charset="0"/>
                <a:cs typeface="ＭＳ Ｐゴシック" charset="0"/>
              </a:rPr>
              <a:t>Suppose Alice and Bob know and trust each other on Ripple, as do Bob and Carol. If Alice wants to buy something for $10 from Carol using Ripple, the system will find a path through Bob. The transaction works like this: Bob agrees to owe $10 to Carol, and Alice agrees to owe $10 to Bob. The end result is that Alice owes a total of $10, Carol is owed a total of $10, and Bob is even overall. </a:t>
            </a:r>
          </a:p>
          <a:p>
            <a:r>
              <a:rPr lang="en-US">
                <a:ea typeface="MS PGothic" charset="0"/>
                <a:cs typeface="ＭＳ Ｐゴシック" charset="0"/>
              </a:rPr>
              <a:t>To make use of this Ripple payment, Carol might want to then buy something for $8 from David. The system finds that David is connected to Alice, who is connected to Bob, who is connected to Carol. The transaction goes: Alice agrees to owe $8 to David, Bob agrees to reduce Alice's previous $10 debt to $2, and Carol agrees to reduce Bob's $10 debt to $2 as well. Now Alice still owes a total of $10, $8 to David and $2 to Bob; Bob is even overall, owing $2 to Carol and being owed $2 by Alice; Carol has a positive overall balance of $2; and David has a balance of $8. </a:t>
            </a:r>
          </a:p>
          <a:p>
            <a:endParaRPr lang="en-US">
              <a:ea typeface="ＭＳ Ｐゴシック" charset="0"/>
              <a:cs typeface="ＭＳ Ｐゴシック" charset="0"/>
            </a:endParaRPr>
          </a:p>
        </p:txBody>
      </p:sp>
      <p:sp>
        <p:nvSpPr>
          <p:cNvPr id="788483" name="Slide Number Placeholder 3"/>
          <p:cNvSpPr>
            <a:spLocks noGrp="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01" tIns="45251" rIns="90501" bIns="45251"/>
          <a:lstStyle>
            <a:lvl1pPr eaLnBrk="0" hangingPunct="0">
              <a:defRPr sz="1200">
                <a:solidFill>
                  <a:srgbClr val="000000"/>
                </a:solidFill>
                <a:latin typeface="Times" charset="0"/>
                <a:ea typeface="ヒラギノ明朝 ProN W3" charset="0"/>
                <a:cs typeface="ヒラギノ明朝 ProN W3" charset="0"/>
                <a:sym typeface="Times" charset="0"/>
              </a:defRPr>
            </a:lvl1pPr>
            <a:lvl2pPr marL="729057" indent="-280406" eaLnBrk="0" hangingPunct="0">
              <a:defRPr sz="1200">
                <a:solidFill>
                  <a:srgbClr val="000000"/>
                </a:solidFill>
                <a:latin typeface="Times" charset="0"/>
                <a:ea typeface="ヒラギノ明朝 ProN W3" charset="0"/>
                <a:cs typeface="ヒラギノ明朝 ProN W3" charset="0"/>
                <a:sym typeface="Times" charset="0"/>
              </a:defRPr>
            </a:lvl2pPr>
            <a:lvl3pPr marL="1121626" indent="-224325" eaLnBrk="0" hangingPunct="0">
              <a:defRPr sz="1200">
                <a:solidFill>
                  <a:srgbClr val="000000"/>
                </a:solidFill>
                <a:latin typeface="Times" charset="0"/>
                <a:ea typeface="ヒラギノ明朝 ProN W3" charset="0"/>
                <a:cs typeface="ヒラギノ明朝 ProN W3" charset="0"/>
                <a:sym typeface="Times" charset="0"/>
              </a:defRPr>
            </a:lvl3pPr>
            <a:lvl4pPr marL="1570276" indent="-224325" eaLnBrk="0" hangingPunct="0">
              <a:defRPr sz="1200">
                <a:solidFill>
                  <a:srgbClr val="000000"/>
                </a:solidFill>
                <a:latin typeface="Times" charset="0"/>
                <a:ea typeface="ヒラギノ明朝 ProN W3" charset="0"/>
                <a:cs typeface="ヒラギノ明朝 ProN W3" charset="0"/>
                <a:sym typeface="Times" charset="0"/>
              </a:defRPr>
            </a:lvl4pPr>
            <a:lvl5pPr marL="2018927" indent="-224325" eaLnBrk="0" hangingPunct="0">
              <a:defRPr sz="1200">
                <a:solidFill>
                  <a:srgbClr val="000000"/>
                </a:solidFill>
                <a:latin typeface="Times" charset="0"/>
                <a:ea typeface="ヒラギノ明朝 ProN W3" charset="0"/>
                <a:cs typeface="ヒラギノ明朝 ProN W3" charset="0"/>
                <a:sym typeface="Times" charset="0"/>
              </a:defRPr>
            </a:lvl5pPr>
            <a:lvl6pPr marL="2467577" indent="-224325" eaLnBrk="0" fontAlgn="base" hangingPunct="0">
              <a:spcBef>
                <a:spcPct val="0"/>
              </a:spcBef>
              <a:spcAft>
                <a:spcPct val="0"/>
              </a:spcAft>
              <a:defRPr sz="1200">
                <a:solidFill>
                  <a:srgbClr val="000000"/>
                </a:solidFill>
                <a:latin typeface="Times" charset="0"/>
                <a:ea typeface="ヒラギノ明朝 ProN W3" charset="0"/>
                <a:cs typeface="ヒラギノ明朝 ProN W3" charset="0"/>
                <a:sym typeface="Times" charset="0"/>
              </a:defRPr>
            </a:lvl6pPr>
            <a:lvl7pPr marL="2916227" indent="-224325" eaLnBrk="0" fontAlgn="base" hangingPunct="0">
              <a:spcBef>
                <a:spcPct val="0"/>
              </a:spcBef>
              <a:spcAft>
                <a:spcPct val="0"/>
              </a:spcAft>
              <a:defRPr sz="1200">
                <a:solidFill>
                  <a:srgbClr val="000000"/>
                </a:solidFill>
                <a:latin typeface="Times" charset="0"/>
                <a:ea typeface="ヒラギノ明朝 ProN W3" charset="0"/>
                <a:cs typeface="ヒラギノ明朝 ProN W3" charset="0"/>
                <a:sym typeface="Times" charset="0"/>
              </a:defRPr>
            </a:lvl7pPr>
            <a:lvl8pPr marL="3364878" indent="-224325" eaLnBrk="0" fontAlgn="base" hangingPunct="0">
              <a:spcBef>
                <a:spcPct val="0"/>
              </a:spcBef>
              <a:spcAft>
                <a:spcPct val="0"/>
              </a:spcAft>
              <a:defRPr sz="1200">
                <a:solidFill>
                  <a:srgbClr val="000000"/>
                </a:solidFill>
                <a:latin typeface="Times" charset="0"/>
                <a:ea typeface="ヒラギノ明朝 ProN W3" charset="0"/>
                <a:cs typeface="ヒラギノ明朝 ProN W3" charset="0"/>
                <a:sym typeface="Times" charset="0"/>
              </a:defRPr>
            </a:lvl8pPr>
            <a:lvl9pPr marL="3813528" indent="-224325" eaLnBrk="0" fontAlgn="base" hangingPunct="0">
              <a:spcBef>
                <a:spcPct val="0"/>
              </a:spcBef>
              <a:spcAft>
                <a:spcPct val="0"/>
              </a:spcAft>
              <a:defRPr sz="1200">
                <a:solidFill>
                  <a:srgbClr val="000000"/>
                </a:solidFill>
                <a:latin typeface="Times" charset="0"/>
                <a:ea typeface="ヒラギノ明朝 ProN W3" charset="0"/>
                <a:cs typeface="ヒラギノ明朝 ProN W3" charset="0"/>
                <a:sym typeface="Times"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6F979B-D487-F548-BF4F-DF2C964A4957}" type="slidenum">
              <a:rPr kumimoji="0" lang="en-US" sz="1200" b="0" i="0" u="none" strike="noStrike" kern="1200" cap="none" spc="0" normalizeH="0" baseline="0" noProof="0">
                <a:ln>
                  <a:noFill/>
                </a:ln>
                <a:solidFill>
                  <a:srgbClr val="000000"/>
                </a:solidFill>
                <a:effectLst/>
                <a:uLnTx/>
                <a:uFillTx/>
                <a:latin typeface="Times" charset="0"/>
                <a:ea typeface="ヒラギノ明朝 ProN W3" charset="0"/>
                <a:sym typeface="Times"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charset="0"/>
              <a:ea typeface="ヒラギノ明朝 ProN W3" charset="0"/>
              <a:sym typeface="Times" charset="0"/>
            </a:endParaRPr>
          </a:p>
        </p:txBody>
      </p:sp>
    </p:spTree>
    <p:extLst>
      <p:ext uri="{BB962C8B-B14F-4D97-AF65-F5344CB8AC3E}">
        <p14:creationId xmlns:p14="http://schemas.microsoft.com/office/powerpoint/2010/main" val="2831717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9300" y="685800"/>
            <a:ext cx="4222750" cy="2376488"/>
          </a:xfrm>
        </p:spPr>
      </p:sp>
      <p:sp>
        <p:nvSpPr>
          <p:cNvPr id="3" name="Notes Placeholder 2"/>
          <p:cNvSpPr>
            <a:spLocks noGrp="1"/>
          </p:cNvSpPr>
          <p:nvPr>
            <p:ph type="body" idx="1"/>
          </p:nvPr>
        </p:nvSpPr>
        <p:spPr/>
        <p:txBody>
          <a:bodyPr/>
          <a:lstStyle/>
          <a:p>
            <a:r>
              <a:rPr lang="en-US" sz="1200" kern="1200" dirty="0" err="1">
                <a:solidFill>
                  <a:schemeClr val="tx1"/>
                </a:solidFill>
                <a:latin typeface="+mn-lt"/>
                <a:ea typeface="+mn-ea"/>
                <a:cs typeface="+mn-cs"/>
              </a:rPr>
              <a:t>Memex</a:t>
            </a:r>
            <a:r>
              <a:rPr lang="en-US" sz="1200" kern="1200" dirty="0">
                <a:solidFill>
                  <a:schemeClr val="tx1"/>
                </a:solidFill>
                <a:latin typeface="+mn-lt"/>
                <a:ea typeface="+mn-ea"/>
                <a:cs typeface="+mn-cs"/>
              </a:rPr>
              <a:t> project, a “</a:t>
            </a:r>
            <a:r>
              <a:rPr lang="en-US" sz="1200" kern="1200" dirty="0">
                <a:solidFill>
                  <a:schemeClr val="tx1"/>
                </a:solidFill>
                <a:latin typeface="+mn-lt"/>
                <a:ea typeface="+mn-ea"/>
                <a:cs typeface="+mn-cs"/>
                <a:hlinkClick r:id="rId3"/>
              </a:rPr>
              <a:t>groundbreaking” search engine designed to best commercial titans like </a:t>
            </a:r>
            <a:r>
              <a:rPr lang="en-US" sz="1200" kern="1200" dirty="0">
                <a:solidFill>
                  <a:schemeClr val="tx1"/>
                </a:solidFill>
                <a:latin typeface="+mn-lt"/>
                <a:ea typeface="+mn-ea"/>
                <a:cs typeface="+mn-cs"/>
                <a:hlinkClick r:id="rId4"/>
              </a:rPr>
              <a:t>Google at searching the Deep Web and other oft-ignored terrain for the U.S. intelligence, law enforcement, and military. To build Memex, DARPA is partnered with universities like Carnegie Mellon, </a:t>
            </a:r>
            <a:r>
              <a:rPr lang="en-US" sz="1200" kern="1200" dirty="0">
                <a:solidFill>
                  <a:schemeClr val="tx1"/>
                </a:solidFill>
                <a:latin typeface="+mn-lt"/>
                <a:ea typeface="+mn-ea"/>
                <a:cs typeface="+mn-cs"/>
                <a:hlinkClick r:id="rId5"/>
              </a:rPr>
              <a:t>NASA, private research firms, and several Tor Project developers.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DARPA is funding multiple projects focused on improving Tor’s hidden services across “1-3 years,” Tor’s director of communications Kate Krauss told the Daily Dot via email. Tor declined to give more specifics on the grant, like its monetary value and terms, and DARPA didn’t respond to a request for comment.</a:t>
            </a:r>
          </a:p>
          <a:p>
            <a:r>
              <a:rPr lang="en-US" sz="1200" kern="1200" dirty="0">
                <a:solidFill>
                  <a:schemeClr val="tx1"/>
                </a:solidFill>
                <a:latin typeface="+mn-lt"/>
                <a:ea typeface="+mn-ea"/>
                <a:cs typeface="+mn-cs"/>
              </a:rPr>
              <a:t>Roger </a:t>
            </a:r>
            <a:r>
              <a:rPr lang="en-US" sz="1200" kern="1200" dirty="0" err="1">
                <a:solidFill>
                  <a:schemeClr val="tx1"/>
                </a:solidFill>
                <a:latin typeface="+mn-lt"/>
                <a:ea typeface="+mn-ea"/>
                <a:cs typeface="+mn-cs"/>
              </a:rPr>
              <a:t>Dingledine</a:t>
            </a:r>
            <a:r>
              <a:rPr lang="en-US" sz="1200" kern="1200" dirty="0">
                <a:solidFill>
                  <a:schemeClr val="tx1"/>
                </a:solidFill>
                <a:latin typeface="+mn-lt"/>
                <a:ea typeface="+mn-ea"/>
                <a:cs typeface="+mn-cs"/>
              </a:rPr>
              <a:t>, Tor’s project leader, pointed to a dozen projects over the last year that utilized DARPA’s funding including an investigation team assigned to address recent attacks on some of the Dark Net’s most famous websites. </a:t>
            </a:r>
          </a:p>
          <a:p>
            <a:r>
              <a:rPr lang="en-US" sz="1200" kern="1200" dirty="0">
                <a:solidFill>
                  <a:schemeClr val="tx1"/>
                </a:solidFill>
                <a:latin typeface="+mn-lt"/>
                <a:ea typeface="+mn-ea"/>
                <a:cs typeface="+mn-cs"/>
              </a:rPr>
              <a:t>These attacks, which started in March, targeted several hidden services with a simple-but-effective </a:t>
            </a:r>
            <a:r>
              <a:rPr lang="en-US" sz="1200" kern="1200" dirty="0" err="1">
                <a:solidFill>
                  <a:schemeClr val="tx1"/>
                </a:solidFill>
                <a:latin typeface="+mn-lt"/>
                <a:ea typeface="+mn-ea"/>
                <a:cs typeface="+mn-cs"/>
              </a:rPr>
              <a:t>cyberattack</a:t>
            </a:r>
            <a:r>
              <a:rPr lang="en-US" sz="1200" kern="1200" dirty="0">
                <a:solidFill>
                  <a:schemeClr val="tx1"/>
                </a:solidFill>
                <a:latin typeface="+mn-lt"/>
                <a:ea typeface="+mn-ea"/>
                <a:cs typeface="+mn-cs"/>
              </a:rPr>
              <a:t> that slowed the entire Tor network and took the sites offline for more than a week, inspiring no small amount of worry about the security of many Tor users. Some of the sites are still struggling to return to normalcy.</a:t>
            </a:r>
          </a:p>
          <a:p>
            <a:r>
              <a:rPr lang="en-US" sz="1200" kern="1200" dirty="0">
                <a:solidFill>
                  <a:schemeClr val="tx1"/>
                </a:solidFill>
                <a:latin typeface="+mn-lt"/>
                <a:ea typeface="+mn-ea"/>
                <a:cs typeface="+mn-cs"/>
              </a:rPr>
              <a:t>New technology </a:t>
            </a:r>
            <a:r>
              <a:rPr lang="en-US" sz="1200" kern="1200" dirty="0">
                <a:solidFill>
                  <a:schemeClr val="tx1"/>
                </a:solidFill>
                <a:latin typeface="+mn-lt"/>
                <a:ea typeface="+mn-ea"/>
                <a:cs typeface="+mn-cs"/>
                <a:hlinkClick r:id="rId6"/>
              </a:rPr>
              <a:t>developments, </a:t>
            </a:r>
            <a:r>
              <a:rPr lang="en-US" sz="1200" kern="1200" dirty="0">
                <a:solidFill>
                  <a:schemeClr val="tx1"/>
                </a:solidFill>
                <a:latin typeface="+mn-lt"/>
                <a:ea typeface="+mn-ea"/>
                <a:cs typeface="+mn-cs"/>
                <a:hlinkClick r:id="rId7"/>
              </a:rPr>
              <a:t>fixes and upgrades, and in-depth </a:t>
            </a:r>
            <a:r>
              <a:rPr lang="en-US" sz="1200" kern="1200" dirty="0">
                <a:solidFill>
                  <a:schemeClr val="tx1"/>
                </a:solidFill>
                <a:latin typeface="+mn-lt"/>
                <a:ea typeface="+mn-ea"/>
                <a:cs typeface="+mn-cs"/>
                <a:hlinkClick r:id="rId8"/>
              </a:rPr>
              <a:t>statistics on hidden services were among the work funded by DARPA’s grant under the Memex project.</a:t>
            </a:r>
          </a:p>
          <a:p>
            <a:r>
              <a:rPr lang="en-US" sz="1200" kern="1200" dirty="0">
                <a:solidFill>
                  <a:schemeClr val="tx1"/>
                </a:solidFill>
                <a:latin typeface="+mn-lt"/>
                <a:ea typeface="+mn-ea"/>
                <a:cs typeface="+mn-cs"/>
              </a:rPr>
              <a:t>The Dark Net road map moving forward is ambitious. Tor plans to double the encryption strength of hidden service’s identity key and to allow offline storage for that key, a major security upgrade.</a:t>
            </a:r>
          </a:p>
          <a:p>
            <a:r>
              <a:rPr lang="en-US" sz="1200" kern="1200" dirty="0">
                <a:solidFill>
                  <a:schemeClr val="tx1"/>
                </a:solidFill>
                <a:latin typeface="+mn-lt"/>
                <a:ea typeface="+mn-ea"/>
                <a:cs typeface="+mn-cs"/>
              </a:rPr>
              <a:t>Next-generation hidden services may be run from multiple hosts to better deal with denial of service attacks and high traffic in general, a potentially big power boost that further closes the gap between the Dark Net and normal websites.</a:t>
            </a:r>
          </a:p>
          <a:p>
            <a:r>
              <a:rPr lang="en-US" sz="1200" kern="1200" dirty="0">
                <a:solidFill>
                  <a:schemeClr val="tx1"/>
                </a:solidFill>
                <a:latin typeface="+mn-lt"/>
                <a:ea typeface="+mn-ea"/>
                <a:cs typeface="+mn-cs"/>
              </a:rPr>
              <a:t>Led by data scientist Christopher White, </a:t>
            </a:r>
            <a:r>
              <a:rPr lang="en-US" sz="1200" kern="1200" dirty="0" err="1">
                <a:solidFill>
                  <a:schemeClr val="tx1"/>
                </a:solidFill>
                <a:latin typeface="+mn-lt"/>
                <a:ea typeface="+mn-ea"/>
                <a:cs typeface="+mn-cs"/>
              </a:rPr>
              <a:t>Memex</a:t>
            </a:r>
            <a:r>
              <a:rPr lang="en-US" sz="1200" kern="1200" dirty="0">
                <a:solidFill>
                  <a:schemeClr val="tx1"/>
                </a:solidFill>
                <a:latin typeface="+mn-lt"/>
                <a:ea typeface="+mn-ea"/>
                <a:cs typeface="+mn-cs"/>
              </a:rPr>
              <a:t> is explicitly not aimed at de-</a:t>
            </a:r>
            <a:r>
              <a:rPr lang="en-US" sz="1200" kern="1200" dirty="0" err="1">
                <a:solidFill>
                  <a:schemeClr val="tx1"/>
                </a:solidFill>
                <a:latin typeface="+mn-lt"/>
                <a:ea typeface="+mn-ea"/>
                <a:cs typeface="+mn-cs"/>
              </a:rPr>
              <a:t>anonymizing</a:t>
            </a:r>
            <a:r>
              <a:rPr lang="en-US" sz="1200" kern="1200" dirty="0">
                <a:solidFill>
                  <a:schemeClr val="tx1"/>
                </a:solidFill>
                <a:latin typeface="+mn-lt"/>
                <a:ea typeface="+mn-ea"/>
                <a:cs typeface="+mn-cs"/>
              </a:rPr>
              <a:t> any Tor user or “accessing information not intended to be publicly available,” according to a </a:t>
            </a:r>
            <a:r>
              <a:rPr lang="en-US" sz="1200" kern="1200" dirty="0">
                <a:solidFill>
                  <a:schemeClr val="tx1"/>
                </a:solidFill>
                <a:latin typeface="+mn-lt"/>
                <a:ea typeface="+mn-ea"/>
                <a:cs typeface="+mn-cs"/>
                <a:hlinkClick r:id="rId3"/>
              </a:rPr>
              <a:t>recent DARPA blog post. Still, government funding of Tor—which, by the way, was invented as a U.S. Navy research project in 2002—has always been somewhat controversial.</a:t>
            </a:r>
          </a:p>
          <a:p>
            <a:r>
              <a:rPr lang="en-US" sz="1200" kern="1200" dirty="0">
                <a:solidFill>
                  <a:schemeClr val="tx1"/>
                </a:solidFill>
                <a:latin typeface="+mn-lt"/>
                <a:ea typeface="+mn-ea"/>
                <a:cs typeface="+mn-cs"/>
              </a:rPr>
              <a:t>This isn't the first time DARPA has contributed financially to Tor. A 2001-2006 stint as sponsor stands next to similar grants from the U.S. Navy, State Department, and the National Science Foundation as government sponsorships over the past decade.</a:t>
            </a:r>
          </a:p>
          <a:p>
            <a:r>
              <a:rPr lang="en-US" sz="1200" kern="1200" dirty="0">
                <a:solidFill>
                  <a:schemeClr val="tx1"/>
                </a:solidFill>
                <a:latin typeface="+mn-lt"/>
                <a:ea typeface="+mn-ea"/>
                <a:cs typeface="+mn-cs"/>
              </a:rPr>
              <a:t>Hidden services, which make up about 4 percent of the entire Tor network, have until recently been relatively neglected when it comes to funding and developing.</a:t>
            </a:r>
          </a:p>
          <a:p>
            <a:r>
              <a:rPr lang="en-US" sz="1200" kern="1200" dirty="0">
                <a:solidFill>
                  <a:schemeClr val="tx1"/>
                </a:solidFill>
                <a:latin typeface="+mn-lt"/>
                <a:ea typeface="+mn-ea"/>
                <a:cs typeface="+mn-cs"/>
              </a:rPr>
              <a:t>“The challenge with hidden services is two-fold,” Tor director Roger </a:t>
            </a:r>
            <a:r>
              <a:rPr lang="en-US" sz="1200" kern="1200" dirty="0" err="1">
                <a:solidFill>
                  <a:schemeClr val="tx1"/>
                </a:solidFill>
                <a:latin typeface="+mn-lt"/>
                <a:ea typeface="+mn-ea"/>
                <a:cs typeface="+mn-cs"/>
              </a:rPr>
              <a:t>Dingledine</a:t>
            </a:r>
            <a:r>
              <a:rPr lang="en-US" sz="1200" kern="1200" dirty="0">
                <a:solidFill>
                  <a:schemeClr val="tx1"/>
                </a:solidFill>
                <a:latin typeface="+mn-lt"/>
                <a:ea typeface="+mn-ea"/>
                <a:cs typeface="+mn-cs"/>
              </a:rPr>
              <a:t> told the Daily Dot. “First they're hard to frame as being within the mission of most funders in our space. Funders care about resisting censorship better, or training users about being safe online, or writing research papers on anonymous communications, but none of those are specifically about hidden services.”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Convincing the money is the hard part. Tor’s existence as a non-profit dependent on grants and donations means that development is, in a significant way, driven by what Tor can convince its sponsors are worthwhile causes.</a:t>
            </a:r>
          </a:p>
          <a:p>
            <a:r>
              <a:rPr lang="en-US" sz="1200" kern="1200" dirty="0">
                <a:solidFill>
                  <a:schemeClr val="tx1"/>
                </a:solidFill>
                <a:latin typeface="+mn-lt"/>
                <a:ea typeface="+mn-ea"/>
                <a:cs typeface="+mn-cs"/>
              </a:rPr>
              <a:t>“And second, hidden services are early enough in their development process that their potential is not as obvious as it is for other parts of Tor,” he explained. “They're basically still the same design and implementation I came up with 10 years ago, and while many other parts of Tor have become much stronger and smarter, attention to hidden services has lagged behind. The result is that it's harder to paint a picture about how any specific proposed project will bring them the required distance.”</a:t>
            </a:r>
          </a:p>
          <a:p>
            <a:r>
              <a:rPr lang="en-US" sz="1200" kern="1200" dirty="0">
                <a:solidFill>
                  <a:schemeClr val="tx1"/>
                </a:solidFill>
                <a:latin typeface="+mn-lt"/>
                <a:ea typeface="+mn-ea"/>
                <a:cs typeface="+mn-cs"/>
              </a:rPr>
              <a:t>In addition to DARPA, the hackers behind Tor are looking away from the big funders that have traditionally financed the operation. They’re turning to the crowd to fund development and bring hidden services into modernity, a </a:t>
            </a:r>
            <a:r>
              <a:rPr lang="en-US" sz="1200" kern="1200" dirty="0">
                <a:solidFill>
                  <a:schemeClr val="tx1"/>
                </a:solidFill>
                <a:latin typeface="+mn-lt"/>
                <a:ea typeface="+mn-ea"/>
                <a:cs typeface="+mn-cs"/>
                <a:hlinkClick r:id="rId9"/>
              </a:rPr>
              <a:t>long-awaited step that could have some major implications about how strong and secure Tor really is.</a:t>
            </a:r>
          </a:p>
          <a:p>
            <a:r>
              <a:rPr lang="en-US" sz="1200" i="1" kern="1200" dirty="0">
                <a:solidFill>
                  <a:schemeClr val="tx1"/>
                </a:solidFill>
                <a:latin typeface="+mn-lt"/>
                <a:ea typeface="+mn-ea"/>
                <a:cs typeface="+mn-cs"/>
              </a:rPr>
              <a:t>Illustration by Max Fleishman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BF3C-40C8-B942-9A89-F198664FC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796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BF3C-40C8-B942-9A89-F198664FCC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498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F560-6179-4900-AC59-CB7561F70FD0}"/>
              </a:ext>
            </a:extLst>
          </p:cNvPr>
          <p:cNvSpPr>
            <a:spLocks noGrp="1"/>
          </p:cNvSpPr>
          <p:nvPr>
            <p:ph type="ctrTitle"/>
          </p:nvPr>
        </p:nvSpPr>
        <p:spPr>
          <a:xfrm>
            <a:off x="1524000" y="1122363"/>
            <a:ext cx="7482128" cy="2387600"/>
          </a:xfrm>
        </p:spPr>
        <p:txBody>
          <a:bodyPr anchor="b"/>
          <a:lstStyle>
            <a:lvl1pPr algn="ctr">
              <a:defRPr sz="6000" b="1" i="0">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FE83B-C816-48D8-9BA6-5D3ACB388F74}"/>
              </a:ext>
            </a:extLst>
          </p:cNvPr>
          <p:cNvSpPr>
            <a:spLocks noGrp="1"/>
          </p:cNvSpPr>
          <p:nvPr>
            <p:ph type="subTitle" idx="1"/>
          </p:nvPr>
        </p:nvSpPr>
        <p:spPr>
          <a:xfrm>
            <a:off x="1524000" y="3602038"/>
            <a:ext cx="7482128" cy="1655762"/>
          </a:xfrm>
        </p:spPr>
        <p:txBody>
          <a:bodyPr/>
          <a:lstStyle>
            <a:lvl1pPr marL="0" indent="0" algn="ctr">
              <a:buNone/>
              <a:defRPr sz="2400">
                <a:latin typeface="+mn-lt"/>
                <a:ea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42112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CCA36-E32A-4230-8CE6-566F63F3FA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1CF5C2-5DA5-439E-A892-3130F987DB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862DF-0E35-4CB3-B461-484D044EC861}"/>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5" name="Footer Placeholder 4">
            <a:extLst>
              <a:ext uri="{FF2B5EF4-FFF2-40B4-BE49-F238E27FC236}">
                <a16:creationId xmlns:a16="http://schemas.microsoft.com/office/drawing/2014/main" id="{DDCF824C-ABC2-4FE6-8711-D9CE044A8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3A2F2-B255-4500-AD3A-04446072998F}"/>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3015561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1FB321-0CC8-4619-B217-7F6A992D12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B35C2B-771A-438A-9B67-BE613E3AC9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88AB9-B5D5-4E60-9675-EF1283F90B25}"/>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5" name="Footer Placeholder 4">
            <a:extLst>
              <a:ext uri="{FF2B5EF4-FFF2-40B4-BE49-F238E27FC236}">
                <a16:creationId xmlns:a16="http://schemas.microsoft.com/office/drawing/2014/main" id="{31A7E658-FAB1-455D-B924-9B3D274A6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78680-0AD0-4070-A8FA-BCCADEA157C0}"/>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136880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20E9-B9BA-3945-9651-7AC3B2E099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8839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BF21B0-5DE3-B147-945A-F70BDBACC0EE}"/>
              </a:ext>
            </a:extLst>
          </p:cNvPr>
          <p:cNvSpPr>
            <a:spLocks noGrp="1"/>
          </p:cNvSpPr>
          <p:nvPr>
            <p:ph type="title"/>
          </p:nvPr>
        </p:nvSpPr>
        <p:spPr>
          <a:xfrm>
            <a:off x="4281714" y="367043"/>
            <a:ext cx="10515600" cy="69737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640311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BF21B0-5DE3-B147-945A-F70BDBACC0EE}"/>
              </a:ext>
            </a:extLst>
          </p:cNvPr>
          <p:cNvSpPr>
            <a:spLocks noGrp="1"/>
          </p:cNvSpPr>
          <p:nvPr>
            <p:ph type="title"/>
          </p:nvPr>
        </p:nvSpPr>
        <p:spPr>
          <a:xfrm>
            <a:off x="4281714" y="367043"/>
            <a:ext cx="10515600" cy="69737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885941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4212" y="3843869"/>
            <a:ext cx="6400800" cy="1947333"/>
          </a:xfrm>
        </p:spPr>
        <p:txBody>
          <a:bodyPr anchor="t">
            <a:normAutofit/>
          </a:bodyPr>
          <a:lstStyle>
            <a:lvl1pPr marL="0" indent="0" algn="l">
              <a:buNone/>
              <a:defRPr sz="2100" baseline="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1" y="91547"/>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8" y="32280"/>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7" y="609603"/>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Group 9"/>
          <p:cNvGrpSpPr/>
          <p:nvPr userDrawn="1"/>
        </p:nvGrpSpPr>
        <p:grpSpPr>
          <a:xfrm>
            <a:off x="8733331" y="3305858"/>
            <a:ext cx="3594084" cy="2884406"/>
            <a:chOff x="8568534" y="3225175"/>
            <a:chExt cx="3594084" cy="2884406"/>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8534" y="3225175"/>
              <a:ext cx="3503599" cy="2707326"/>
            </a:xfrm>
            <a:prstGeom prst="rect">
              <a:avLst/>
            </a:prstGeom>
          </p:spPr>
        </p:pic>
        <p:sp>
          <p:nvSpPr>
            <p:cNvPr id="12" name="TextBox 11"/>
            <p:cNvSpPr txBox="1"/>
            <p:nvPr/>
          </p:nvSpPr>
          <p:spPr>
            <a:xfrm>
              <a:off x="8605231" y="5740249"/>
              <a:ext cx="3557387" cy="369332"/>
            </a:xfrm>
            <a:prstGeom prst="rect">
              <a:avLst/>
            </a:prstGeom>
            <a:noFill/>
          </p:spPr>
          <p:txBody>
            <a:bodyPr wrap="square" rtlCol="0">
              <a:spAutoFit/>
            </a:bodyPr>
            <a:lstStyle/>
            <a:p>
              <a:r>
                <a:rPr lang="en-US" sz="1800" i="1" dirty="0"/>
                <a:t>“Value Touches Everything”</a:t>
              </a:r>
            </a:p>
          </p:txBody>
        </p:sp>
      </p:grpSp>
      <p:sp>
        <p:nvSpPr>
          <p:cNvPr id="20" name="Rectangle 19">
            <a:extLst>
              <a:ext uri="{FF2B5EF4-FFF2-40B4-BE49-F238E27FC236}">
                <a16:creationId xmlns:a16="http://schemas.microsoft.com/office/drawing/2014/main" id="{6409B1EF-B652-7E46-A2C4-9CBDAA2C00F0}"/>
              </a:ext>
            </a:extLst>
          </p:cNvPr>
          <p:cNvSpPr/>
          <p:nvPr userDrawn="1"/>
        </p:nvSpPr>
        <p:spPr>
          <a:xfrm>
            <a:off x="-11431" y="6358467"/>
            <a:ext cx="12192000" cy="49953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800" dirty="0"/>
              <a:t> 		</a:t>
            </a:r>
          </a:p>
          <a:p>
            <a:pPr marL="0" marR="0" indent="0" algn="l" defTabSz="914377" rtl="0" eaLnBrk="1" fontAlgn="auto" latinLnBrk="0" hangingPunct="1">
              <a:lnSpc>
                <a:spcPct val="100000"/>
              </a:lnSpc>
              <a:spcBef>
                <a:spcPts val="0"/>
              </a:spcBef>
              <a:spcAft>
                <a:spcPts val="0"/>
              </a:spcAft>
              <a:buClrTx/>
              <a:buSzTx/>
              <a:buFontTx/>
              <a:buNone/>
              <a:tabLst/>
              <a:defRPr/>
            </a:pPr>
            <a:r>
              <a:rPr lang="en-US" sz="1400" dirty="0"/>
              <a:t>	</a:t>
            </a:r>
            <a:r>
              <a:rPr lang="en-US" sz="1800" dirty="0"/>
              <a:t>				</a:t>
            </a:r>
            <a:r>
              <a:rPr kumimoji="0" lang="en-US" sz="1800" b="0" i="0" u="none" strike="noStrike" kern="1200" cap="none" spc="0" normalizeH="0" baseline="0" noProof="0" dirty="0">
                <a:ln>
                  <a:noFill/>
                </a:ln>
                <a:solidFill>
                  <a:prstClr val="white"/>
                </a:solidFill>
                <a:effectLst/>
                <a:uLnTx/>
                <a:uFillTx/>
                <a:latin typeface="+mn-lt"/>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Training Purposes Only</a:t>
            </a:r>
            <a:r>
              <a:rPr lang="en-US" sz="1800" dirty="0"/>
              <a:t>	</a:t>
            </a:r>
            <a:endParaRPr lang="en-US" sz="1800" dirty="0">
              <a:latin typeface="Copperplate" panose="02000504000000020004" pitchFamily="2" charset="77"/>
            </a:endParaRPr>
          </a:p>
          <a:p>
            <a:pPr algn="l"/>
            <a:endParaRPr lang="en-US" sz="1800" dirty="0"/>
          </a:p>
        </p:txBody>
      </p:sp>
      <p:pic>
        <p:nvPicPr>
          <p:cNvPr id="24" name="Picture 23">
            <a:extLst>
              <a:ext uri="{FF2B5EF4-FFF2-40B4-BE49-F238E27FC236}">
                <a16:creationId xmlns:a16="http://schemas.microsoft.com/office/drawing/2014/main" id="{92132154-4098-9144-9D97-E5C4185F92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45744" y="6407022"/>
            <a:ext cx="534827" cy="427727"/>
          </a:xfrm>
          <a:prstGeom prst="rect">
            <a:avLst/>
          </a:prstGeom>
        </p:spPr>
      </p:pic>
      <p:sp>
        <p:nvSpPr>
          <p:cNvPr id="15" name="TextBox 14">
            <a:extLst>
              <a:ext uri="{FF2B5EF4-FFF2-40B4-BE49-F238E27FC236}">
                <a16:creationId xmlns:a16="http://schemas.microsoft.com/office/drawing/2014/main" id="{B1542CA5-3BB0-154A-B895-E8BF621C68E0}"/>
              </a:ext>
            </a:extLst>
          </p:cNvPr>
          <p:cNvSpPr txBox="1"/>
          <p:nvPr userDrawn="1"/>
        </p:nvSpPr>
        <p:spPr>
          <a:xfrm>
            <a:off x="8059455" y="6346622"/>
            <a:ext cx="4465675"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2019 - Loughnane Associates, LLC</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prstClr val="white"/>
                </a:solidFill>
                <a:effectLst/>
                <a:uLnTx/>
                <a:uFillTx/>
                <a:latin typeface="+mn-lt"/>
                <a:ea typeface="+mn-ea"/>
                <a:cs typeface="+mn-cs"/>
              </a:rPr>
              <a:t>Valuetoucheseverything.com</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85F81672-13C0-1E4E-B11F-F698AD2D24DD}"/>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225" y="6346622"/>
            <a:ext cx="618987" cy="566001"/>
          </a:xfrm>
          <a:prstGeom prst="rect">
            <a:avLst/>
          </a:prstGeom>
          <a:noFill/>
          <a:ln>
            <a:noFill/>
          </a:ln>
        </p:spPr>
      </p:pic>
      <p:sp>
        <p:nvSpPr>
          <p:cNvPr id="4" name="TextBox 3">
            <a:extLst>
              <a:ext uri="{FF2B5EF4-FFF2-40B4-BE49-F238E27FC236}">
                <a16:creationId xmlns:a16="http://schemas.microsoft.com/office/drawing/2014/main" id="{6A155625-EAFC-D541-9CEF-0D5AFFD3990E}"/>
              </a:ext>
            </a:extLst>
          </p:cNvPr>
          <p:cNvSpPr txBox="1"/>
          <p:nvPr userDrawn="1"/>
        </p:nvSpPr>
        <p:spPr>
          <a:xfrm>
            <a:off x="684212" y="6368012"/>
            <a:ext cx="1689758" cy="523220"/>
          </a:xfrm>
          <a:prstGeom prst="rect">
            <a:avLst/>
          </a:prstGeom>
          <a:noFill/>
        </p:spPr>
        <p:txBody>
          <a:bodyPr wrap="none" rtlCol="0">
            <a:spAutoFit/>
          </a:bodyPr>
          <a:lstStyle/>
          <a:p>
            <a:r>
              <a:rPr lang="en-US" sz="1400" dirty="0"/>
              <a:t>Financial Analysis</a:t>
            </a:r>
          </a:p>
          <a:p>
            <a:r>
              <a:rPr lang="en-US" sz="1400" dirty="0"/>
              <a:t>October 16-17, 2019</a:t>
            </a:r>
          </a:p>
        </p:txBody>
      </p:sp>
    </p:spTree>
    <p:extLst>
      <p:ext uri="{BB962C8B-B14F-4D97-AF65-F5344CB8AC3E}">
        <p14:creationId xmlns:p14="http://schemas.microsoft.com/office/powerpoint/2010/main" val="36674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C6E7C-AEC7-4175-B559-91242B2498E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692997F-E079-4546-86FA-F7123413B3F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1241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36FE-F7A2-4F09-BA23-9410C2B8A4D1}"/>
              </a:ext>
            </a:extLst>
          </p:cNvPr>
          <p:cNvSpPr>
            <a:spLocks noGrp="1"/>
          </p:cNvSpPr>
          <p:nvPr>
            <p:ph type="title"/>
          </p:nvPr>
        </p:nvSpPr>
        <p:spPr>
          <a:xfrm>
            <a:off x="831850" y="1709738"/>
            <a:ext cx="10515600" cy="2852737"/>
          </a:xfrm>
        </p:spPr>
        <p:txBody>
          <a:bodyPr anchor="b"/>
          <a:lstStyle>
            <a:lvl1pPr algn="ct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E6086034-8204-4A42-B367-A8417EEDA9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D92692-5120-46EC-9E34-D2C3C0743C68}"/>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5" name="Footer Placeholder 4">
            <a:extLst>
              <a:ext uri="{FF2B5EF4-FFF2-40B4-BE49-F238E27FC236}">
                <a16:creationId xmlns:a16="http://schemas.microsoft.com/office/drawing/2014/main" id="{F32C25F7-352B-4898-A817-CC6E3C8DB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AD782-D349-4DFB-82B8-D9F96C6F1438}"/>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81552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C840-499B-427E-8869-2178BA480E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4F0DE-7F05-4308-952C-539A84C558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98DB27-FA55-4873-8600-0154F5C219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7C3E60-2933-442F-BB2D-A08592B29213}"/>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6" name="Footer Placeholder 5">
            <a:extLst>
              <a:ext uri="{FF2B5EF4-FFF2-40B4-BE49-F238E27FC236}">
                <a16:creationId xmlns:a16="http://schemas.microsoft.com/office/drawing/2014/main" id="{42A72287-C4C9-4A50-BDB3-7E8C9119E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2212B1-3C76-4B00-AA1B-230E5B43AB84}"/>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301957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8AA7-9515-41A1-8BF4-5AB7EF80DF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5172DE-7CDD-4C0C-8805-D9E302D2C4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2C155E-7796-4701-B3D3-F45D62A734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DE7CEA-1BA0-4B8E-B4AA-D8A027542C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B628B8-4AE7-4898-A420-7692067D6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1BE729-0FAC-4B14-A0B7-115BE5C0D2DF}"/>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8" name="Footer Placeholder 7">
            <a:extLst>
              <a:ext uri="{FF2B5EF4-FFF2-40B4-BE49-F238E27FC236}">
                <a16:creationId xmlns:a16="http://schemas.microsoft.com/office/drawing/2014/main" id="{B9063273-6B0C-4268-B9AB-F432A2D791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AD95C1-AFA5-4B29-B667-9B08C639606B}"/>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3203289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2472-A902-4338-8D6A-7ED1F7CB9D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62BD55-2661-41FB-A484-256DFE7D6B89}"/>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4" name="Footer Placeholder 3">
            <a:extLst>
              <a:ext uri="{FF2B5EF4-FFF2-40B4-BE49-F238E27FC236}">
                <a16:creationId xmlns:a16="http://schemas.microsoft.com/office/drawing/2014/main" id="{D284F917-4F69-4E9F-B7F8-61CF472E44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598D20-816A-4F6B-9972-D3016BA4F425}"/>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1296534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C11043-C315-4D53-BAEA-24F3F95202C1}"/>
              </a:ext>
            </a:extLst>
          </p:cNvPr>
          <p:cNvSpPr>
            <a:spLocks noGrp="1"/>
          </p:cNvSpPr>
          <p:nvPr>
            <p:ph type="dt" sz="half" idx="10"/>
          </p:nvPr>
        </p:nvSpPr>
        <p:spPr>
          <a:xfrm>
            <a:off x="838200" y="6372225"/>
            <a:ext cx="2743200" cy="365125"/>
          </a:xfrm>
        </p:spPr>
        <p:txBody>
          <a:bodyPr/>
          <a:lstStyle/>
          <a:p>
            <a:fld id="{E70EEF84-2823-4D79-A739-868E308C5E26}" type="datetimeFigureOut">
              <a:rPr lang="en-US" smtClean="0"/>
              <a:t>5/12/21</a:t>
            </a:fld>
            <a:endParaRPr lang="en-US"/>
          </a:p>
        </p:txBody>
      </p:sp>
      <p:sp>
        <p:nvSpPr>
          <p:cNvPr id="3" name="Footer Placeholder 2">
            <a:extLst>
              <a:ext uri="{FF2B5EF4-FFF2-40B4-BE49-F238E27FC236}">
                <a16:creationId xmlns:a16="http://schemas.microsoft.com/office/drawing/2014/main" id="{6500E651-B033-4A9B-92E0-5CE4CC3B4773}"/>
              </a:ext>
            </a:extLst>
          </p:cNvPr>
          <p:cNvSpPr>
            <a:spLocks noGrp="1"/>
          </p:cNvSpPr>
          <p:nvPr>
            <p:ph type="ftr" sz="quarter" idx="11"/>
          </p:nvPr>
        </p:nvSpPr>
        <p:spPr>
          <a:xfrm>
            <a:off x="4038600" y="6372225"/>
            <a:ext cx="4114800" cy="365125"/>
          </a:xfrm>
        </p:spPr>
        <p:txBody>
          <a:bodyPr/>
          <a:lstStyle/>
          <a:p>
            <a:endParaRPr lang="en-US" dirty="0"/>
          </a:p>
        </p:txBody>
      </p:sp>
      <p:sp>
        <p:nvSpPr>
          <p:cNvPr id="4" name="Slide Number Placeholder 3">
            <a:extLst>
              <a:ext uri="{FF2B5EF4-FFF2-40B4-BE49-F238E27FC236}">
                <a16:creationId xmlns:a16="http://schemas.microsoft.com/office/drawing/2014/main" id="{9048A7E7-4E64-425C-A424-B70B5B76DD5C}"/>
              </a:ext>
            </a:extLst>
          </p:cNvPr>
          <p:cNvSpPr>
            <a:spLocks noGrp="1"/>
          </p:cNvSpPr>
          <p:nvPr>
            <p:ph type="sldNum" sz="quarter" idx="12"/>
          </p:nvPr>
        </p:nvSpPr>
        <p:spPr>
          <a:xfrm>
            <a:off x="8610600" y="6372225"/>
            <a:ext cx="2743200" cy="365125"/>
          </a:xfrm>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4155774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A492-5014-4B3F-B4F8-ABE08042F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EC7278-8EE7-4D96-A2AD-2896522BA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D81EA8-0960-491F-9A62-F3A44168D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C9A0E-E253-4BDD-AE8A-ED8CEAAB3E0B}"/>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6" name="Footer Placeholder 5">
            <a:extLst>
              <a:ext uri="{FF2B5EF4-FFF2-40B4-BE49-F238E27FC236}">
                <a16:creationId xmlns:a16="http://schemas.microsoft.com/office/drawing/2014/main" id="{C2673BEC-35F5-4E13-84B7-FBED5C14F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622FF0-2A7F-432C-9D90-ABBB558F248A}"/>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1821642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247D-DCE8-4317-8E69-C120D2923F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EF9D30-6734-4AC1-8994-EC0D7B8A56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111759-491E-4315-A634-C38084312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7E860B-8C96-415A-B372-35C9A9E6CB93}"/>
              </a:ext>
            </a:extLst>
          </p:cNvPr>
          <p:cNvSpPr>
            <a:spLocks noGrp="1"/>
          </p:cNvSpPr>
          <p:nvPr>
            <p:ph type="dt" sz="half" idx="10"/>
          </p:nvPr>
        </p:nvSpPr>
        <p:spPr/>
        <p:txBody>
          <a:bodyPr/>
          <a:lstStyle/>
          <a:p>
            <a:fld id="{E70EEF84-2823-4D79-A739-868E308C5E26}" type="datetimeFigureOut">
              <a:rPr lang="en-US" smtClean="0"/>
              <a:t>5/12/21</a:t>
            </a:fld>
            <a:endParaRPr lang="en-US"/>
          </a:p>
        </p:txBody>
      </p:sp>
      <p:sp>
        <p:nvSpPr>
          <p:cNvPr id="6" name="Footer Placeholder 5">
            <a:extLst>
              <a:ext uri="{FF2B5EF4-FFF2-40B4-BE49-F238E27FC236}">
                <a16:creationId xmlns:a16="http://schemas.microsoft.com/office/drawing/2014/main" id="{8B7A33C0-EE8A-407E-9E74-DBCB835087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A7B8F-0E85-4598-B258-2EF62E47D477}"/>
              </a:ext>
            </a:extLst>
          </p:cNvPr>
          <p:cNvSpPr>
            <a:spLocks noGrp="1"/>
          </p:cNvSpPr>
          <p:nvPr>
            <p:ph type="sldNum" sz="quarter" idx="12"/>
          </p:nvPr>
        </p:nvSpPr>
        <p:spPr/>
        <p:txBody>
          <a:bodyPr/>
          <a:lstStyle/>
          <a:p>
            <a:fld id="{7CCDA169-2FCD-4C5D-BDA3-3F2478DFB69A}" type="slidenum">
              <a:rPr lang="en-US" smtClean="0"/>
              <a:t>‹#›</a:t>
            </a:fld>
            <a:endParaRPr lang="en-US"/>
          </a:p>
        </p:txBody>
      </p:sp>
    </p:spTree>
    <p:extLst>
      <p:ext uri="{BB962C8B-B14F-4D97-AF65-F5344CB8AC3E}">
        <p14:creationId xmlns:p14="http://schemas.microsoft.com/office/powerpoint/2010/main" val="818456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2BD6B6-4F55-4162-81DB-D4C08C6FF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81FB0-64F5-4B29-8C79-A4A50025C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31010D6-B06A-4762-83C1-4673CA44E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EEF84-2823-4D79-A739-868E308C5E26}" type="datetimeFigureOut">
              <a:rPr lang="en-US" smtClean="0"/>
              <a:t>5/12/21</a:t>
            </a:fld>
            <a:endParaRPr lang="en-US"/>
          </a:p>
        </p:txBody>
      </p:sp>
      <p:sp>
        <p:nvSpPr>
          <p:cNvPr id="5" name="Footer Placeholder 4">
            <a:extLst>
              <a:ext uri="{FF2B5EF4-FFF2-40B4-BE49-F238E27FC236}">
                <a16:creationId xmlns:a16="http://schemas.microsoft.com/office/drawing/2014/main" id="{21BADB12-ACC0-4D4B-BF7F-CEA76565AC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FE9932-8E19-4B3F-B3B7-A57B5E3B7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DA169-2FCD-4C5D-BDA3-3F2478DFB69A}" type="slidenum">
              <a:rPr lang="en-US" smtClean="0"/>
              <a:t>‹#›</a:t>
            </a:fld>
            <a:endParaRPr lang="en-US"/>
          </a:p>
        </p:txBody>
      </p:sp>
      <p:sp>
        <p:nvSpPr>
          <p:cNvPr id="7" name="Rectangle 6">
            <a:extLst>
              <a:ext uri="{FF2B5EF4-FFF2-40B4-BE49-F238E27FC236}">
                <a16:creationId xmlns:a16="http://schemas.microsoft.com/office/drawing/2014/main" id="{22692BF5-425E-43C7-8DC2-0F4170120995}"/>
              </a:ext>
            </a:extLst>
          </p:cNvPr>
          <p:cNvSpPr/>
          <p:nvPr userDrawn="1"/>
        </p:nvSpPr>
        <p:spPr>
          <a:xfrm>
            <a:off x="0" y="6176963"/>
            <a:ext cx="12192000" cy="699659"/>
          </a:xfrm>
          <a:prstGeom prst="rect">
            <a:avLst/>
          </a:prstGeom>
          <a:solidFill>
            <a:srgbClr val="E0A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0AE7F38-3E85-4842-966C-615E521D48E5}"/>
              </a:ext>
            </a:extLst>
          </p:cNvPr>
          <p:cNvSpPr txBox="1"/>
          <p:nvPr userDrawn="1"/>
        </p:nvSpPr>
        <p:spPr>
          <a:xfrm>
            <a:off x="201202" y="6347650"/>
            <a:ext cx="3380198" cy="369332"/>
          </a:xfrm>
          <a:prstGeom prst="rect">
            <a:avLst/>
          </a:prstGeom>
          <a:noFill/>
        </p:spPr>
        <p:txBody>
          <a:bodyPr wrap="square" rtlCol="0">
            <a:spAutoFit/>
          </a:bodyPr>
          <a:lstStyle/>
          <a:p>
            <a:pPr algn="ctr"/>
            <a:r>
              <a:rPr lang="en-US" dirty="0">
                <a:solidFill>
                  <a:schemeClr val="bg1"/>
                </a:solidFill>
              </a:rPr>
              <a:t>Training Purposes Only</a:t>
            </a:r>
          </a:p>
        </p:txBody>
      </p:sp>
      <p:sp>
        <p:nvSpPr>
          <p:cNvPr id="12" name="TextBox 11">
            <a:extLst>
              <a:ext uri="{FF2B5EF4-FFF2-40B4-BE49-F238E27FC236}">
                <a16:creationId xmlns:a16="http://schemas.microsoft.com/office/drawing/2014/main" id="{BDB3873E-9B53-4F81-AAB2-900934AB45EA}"/>
              </a:ext>
            </a:extLst>
          </p:cNvPr>
          <p:cNvSpPr txBox="1"/>
          <p:nvPr userDrawn="1"/>
        </p:nvSpPr>
        <p:spPr>
          <a:xfrm flipH="1">
            <a:off x="7626269" y="6347650"/>
            <a:ext cx="3837913" cy="369332"/>
          </a:xfrm>
          <a:prstGeom prst="rect">
            <a:avLst/>
          </a:prstGeom>
          <a:noFill/>
        </p:spPr>
        <p:txBody>
          <a:bodyPr wrap="square" rtlCol="0">
            <a:spAutoFit/>
          </a:bodyPr>
          <a:lstStyle/>
          <a:p>
            <a:pPr algn="r"/>
            <a:r>
              <a:rPr lang="en-US" sz="1800" dirty="0">
                <a:solidFill>
                  <a:schemeClr val="bg1"/>
                </a:solidFill>
              </a:rPr>
              <a:t>©2021 Loughnane Associates LLC</a:t>
            </a:r>
          </a:p>
        </p:txBody>
      </p:sp>
      <p:cxnSp>
        <p:nvCxnSpPr>
          <p:cNvPr id="13" name="Straight Connector 12">
            <a:extLst>
              <a:ext uri="{FF2B5EF4-FFF2-40B4-BE49-F238E27FC236}">
                <a16:creationId xmlns:a16="http://schemas.microsoft.com/office/drawing/2014/main" id="{1DB5A2D9-7838-419E-A45C-B90538D304B8}"/>
              </a:ext>
            </a:extLst>
          </p:cNvPr>
          <p:cNvCxnSpPr>
            <a:cxnSpLocks/>
          </p:cNvCxnSpPr>
          <p:nvPr userDrawn="1"/>
        </p:nvCxnSpPr>
        <p:spPr>
          <a:xfrm>
            <a:off x="5137" y="6158341"/>
            <a:ext cx="1218172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32902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tif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3.bp.blogspot.com/-GkjfiMsRcyU/UOC_GeU0DDI/AAAAAAAABV0/_Tc-c36xLjA/s1600/Deep+Web.JP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DA77DF-B7A0-074E-8B58-C893C42D0B79}"/>
              </a:ext>
            </a:extLst>
          </p:cNvPr>
          <p:cNvSpPr>
            <a:spLocks noGrp="1"/>
          </p:cNvSpPr>
          <p:nvPr>
            <p:ph type="ctrTitle"/>
          </p:nvPr>
        </p:nvSpPr>
        <p:spPr>
          <a:xfrm>
            <a:off x="1705579" y="1105108"/>
            <a:ext cx="7482128" cy="2387600"/>
          </a:xfrm>
        </p:spPr>
        <p:txBody>
          <a:bodyPr/>
          <a:lstStyle/>
          <a:p>
            <a:r>
              <a:rPr lang="en-US" dirty="0"/>
              <a:t>Cryptocurrency and Alternate Systems</a:t>
            </a:r>
          </a:p>
        </p:txBody>
      </p:sp>
      <p:sp>
        <p:nvSpPr>
          <p:cNvPr id="3" name="Subtitle 2">
            <a:extLst>
              <a:ext uri="{FF2B5EF4-FFF2-40B4-BE49-F238E27FC236}">
                <a16:creationId xmlns:a16="http://schemas.microsoft.com/office/drawing/2014/main" id="{EC96B84E-E30B-3048-9098-8D8FE68EBD69}"/>
              </a:ext>
            </a:extLst>
          </p:cNvPr>
          <p:cNvSpPr>
            <a:spLocks noGrp="1"/>
          </p:cNvSpPr>
          <p:nvPr>
            <p:ph type="subTitle" idx="1"/>
          </p:nvPr>
        </p:nvSpPr>
        <p:spPr/>
        <p:txBody>
          <a:bodyPr/>
          <a:lstStyle/>
          <a:p>
            <a:r>
              <a:rPr lang="en-US" dirty="0"/>
              <a:t>Reference Material</a:t>
            </a:r>
          </a:p>
          <a:p>
            <a:r>
              <a:rPr lang="en-US" dirty="0"/>
              <a:t>Deep Web </a:t>
            </a:r>
          </a:p>
          <a:p>
            <a:r>
              <a:rPr lang="en-US" dirty="0"/>
              <a:t>TOR</a:t>
            </a:r>
          </a:p>
          <a:p>
            <a:endParaRPr lang="en-US" dirty="0"/>
          </a:p>
        </p:txBody>
      </p:sp>
    </p:spTree>
    <p:extLst>
      <p:ext uri="{BB962C8B-B14F-4D97-AF65-F5344CB8AC3E}">
        <p14:creationId xmlns:p14="http://schemas.microsoft.com/office/powerpoint/2010/main" val="944708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007CC5-D006-0542-8AF7-228A41D8443A}"/>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kern="1200">
                <a:solidFill>
                  <a:schemeClr val="tx1"/>
                </a:solidFill>
                <a:latin typeface="+mj-lt"/>
                <a:ea typeface="+mj-ea"/>
                <a:cs typeface="+mj-cs"/>
              </a:rPr>
              <a:t>https://torflow.uncharted.software</a:t>
            </a:r>
          </a:p>
        </p:txBody>
      </p:sp>
      <p:pic>
        <p:nvPicPr>
          <p:cNvPr id="9" name="Picture 8" descr="A screenshot of a video game&#10;&#10;Description automatically generated">
            <a:extLst>
              <a:ext uri="{FF2B5EF4-FFF2-40B4-BE49-F238E27FC236}">
                <a16:creationId xmlns:a16="http://schemas.microsoft.com/office/drawing/2014/main" id="{C39B7038-8419-824C-BC49-BF7EF66352C1}"/>
              </a:ext>
            </a:extLst>
          </p:cNvPr>
          <p:cNvPicPr>
            <a:picLocks noChangeAspect="1"/>
          </p:cNvPicPr>
          <p:nvPr/>
        </p:nvPicPr>
        <p:blipFill rotWithShape="1">
          <a:blip r:embed="rId3"/>
          <a:srcRect l="28684" r="-2" b="-2"/>
          <a:stretch/>
        </p:blipFill>
        <p:spPr>
          <a:xfrm>
            <a:off x="20" y="10"/>
            <a:ext cx="6095974" cy="4252522"/>
          </a:xfrm>
          <a:prstGeom prst="rect">
            <a:avLst/>
          </a:prstGeom>
        </p:spPr>
      </p:pic>
      <p:pic>
        <p:nvPicPr>
          <p:cNvPr id="10" name="Picture 9" descr="A screenshot of a video game&#10;&#10;Description automatically generated">
            <a:extLst>
              <a:ext uri="{FF2B5EF4-FFF2-40B4-BE49-F238E27FC236}">
                <a16:creationId xmlns:a16="http://schemas.microsoft.com/office/drawing/2014/main" id="{74BB4B88-59B1-A94A-9AC3-ACE7D2CC6EE2}"/>
              </a:ext>
            </a:extLst>
          </p:cNvPr>
          <p:cNvPicPr>
            <a:picLocks noChangeAspect="1"/>
          </p:cNvPicPr>
          <p:nvPr/>
        </p:nvPicPr>
        <p:blipFill rotWithShape="1">
          <a:blip r:embed="rId4"/>
          <a:srcRect l="25062" r="4350"/>
          <a:stretch/>
        </p:blipFill>
        <p:spPr>
          <a:xfrm>
            <a:off x="6095999" y="-681"/>
            <a:ext cx="6096001" cy="4253215"/>
          </a:xfrm>
          <a:prstGeom prst="rect">
            <a:avLst/>
          </a:prstGeom>
        </p:spPr>
      </p:pic>
      <p:cxnSp>
        <p:nvCxnSpPr>
          <p:cNvPr id="21" name="Straight Connector 1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1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a:xfrm>
            <a:off x="10739336" y="6356350"/>
            <a:ext cx="61446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45D72F4-222F-564F-8E6C-2B43C0142AEA}"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17DEE43-A8EC-D24A-87D6-0C1297AF4D6F}"/>
              </a:ext>
            </a:extLst>
          </p:cNvPr>
          <p:cNvSpPr txBox="1"/>
          <p:nvPr/>
        </p:nvSpPr>
        <p:spPr>
          <a:xfrm>
            <a:off x="8491250" y="2431198"/>
            <a:ext cx="10182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2007</a:t>
            </a:r>
          </a:p>
        </p:txBody>
      </p:sp>
      <p:sp>
        <p:nvSpPr>
          <p:cNvPr id="18" name="TextBox 17">
            <a:extLst>
              <a:ext uri="{FF2B5EF4-FFF2-40B4-BE49-F238E27FC236}">
                <a16:creationId xmlns:a16="http://schemas.microsoft.com/office/drawing/2014/main" id="{7A3BC54B-F64B-ED48-B226-DB715942969B}"/>
              </a:ext>
            </a:extLst>
          </p:cNvPr>
          <p:cNvSpPr txBox="1"/>
          <p:nvPr/>
        </p:nvSpPr>
        <p:spPr>
          <a:xfrm>
            <a:off x="2029780" y="2431198"/>
            <a:ext cx="10182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2021</a:t>
            </a:r>
          </a:p>
        </p:txBody>
      </p:sp>
    </p:spTree>
    <p:extLst>
      <p:ext uri="{BB962C8B-B14F-4D97-AF65-F5344CB8AC3E}">
        <p14:creationId xmlns:p14="http://schemas.microsoft.com/office/powerpoint/2010/main" val="30583825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700"/>
                                        <p:tgtEl>
                                          <p:spTgt spid="9"/>
                                        </p:tgtEl>
                                      </p:cBhvr>
                                    </p:animEffect>
                                  </p:childTnLst>
                                </p:cTn>
                              </p:par>
                              <p:par>
                                <p:cTn id="11" presetID="10" presetClass="entr" presetSubtype="0" fill="hold" grpId="0" nodeType="with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284" y="-99699"/>
            <a:ext cx="10515600" cy="1325563"/>
          </a:xfrm>
        </p:spPr>
        <p:txBody>
          <a:bodyPr/>
          <a:lstStyle/>
          <a:p>
            <a:r>
              <a:rPr lang="en-US" dirty="0"/>
              <a:t>The TOR Relay Process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7BBFC-6F92-DE46-9422-36186E8CB14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313856" y="1023887"/>
            <a:ext cx="961166" cy="2553956"/>
          </a:xfrm>
          <a:prstGeom prst="rect">
            <a:avLst/>
          </a:prstGeom>
        </p:spPr>
      </p:pic>
      <p:grpSp>
        <p:nvGrpSpPr>
          <p:cNvPr id="40" name="Group 39"/>
          <p:cNvGrpSpPr/>
          <p:nvPr/>
        </p:nvGrpSpPr>
        <p:grpSpPr>
          <a:xfrm>
            <a:off x="2432044" y="1429126"/>
            <a:ext cx="587636" cy="1669009"/>
            <a:chOff x="3033059" y="1673412"/>
            <a:chExt cx="587636" cy="1764632"/>
          </a:xfrm>
        </p:grpSpPr>
        <p:sp>
          <p:nvSpPr>
            <p:cNvPr id="21" name="Rounded Rectangle 20"/>
            <p:cNvSpPr/>
            <p:nvPr/>
          </p:nvSpPr>
          <p:spPr bwMode="auto">
            <a:xfrm>
              <a:off x="3033059" y="1673412"/>
              <a:ext cx="587636" cy="1764632"/>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pic>
          <p:nvPicPr>
            <p:cNvPr id="5" name="Picture 4"/>
            <p:cNvPicPr>
              <a:picLocks noChangeAspect="1"/>
            </p:cNvPicPr>
            <p:nvPr/>
          </p:nvPicPr>
          <p:blipFill>
            <a:blip r:embed="rId3"/>
            <a:stretch>
              <a:fillRect/>
            </a:stretch>
          </p:blipFill>
          <p:spPr>
            <a:xfrm>
              <a:off x="3033059" y="1876611"/>
              <a:ext cx="587636" cy="1561433"/>
            </a:xfrm>
            <a:prstGeom prst="rect">
              <a:avLst/>
            </a:prstGeom>
          </p:spPr>
        </p:pic>
      </p:grpSp>
      <p:grpSp>
        <p:nvGrpSpPr>
          <p:cNvPr id="39" name="Group 38"/>
          <p:cNvGrpSpPr/>
          <p:nvPr/>
        </p:nvGrpSpPr>
        <p:grpSpPr>
          <a:xfrm>
            <a:off x="4362432" y="1197367"/>
            <a:ext cx="873535" cy="2139514"/>
            <a:chOff x="4171579" y="1428376"/>
            <a:chExt cx="873535" cy="2262094"/>
          </a:xfrm>
        </p:grpSpPr>
        <p:sp>
          <p:nvSpPr>
            <p:cNvPr id="25" name="Rounded Rectangle 24"/>
            <p:cNvSpPr/>
            <p:nvPr/>
          </p:nvSpPr>
          <p:spPr bwMode="auto">
            <a:xfrm>
              <a:off x="4171579" y="1428376"/>
              <a:ext cx="873535" cy="2262094"/>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Verdana" panose="020B0604030504040204" pitchFamily="34" charset="0"/>
                <a:ea typeface="+mn-ea"/>
                <a:cs typeface="+mn-cs"/>
              </a:endParaRPr>
            </a:p>
          </p:txBody>
        </p:sp>
        <p:sp>
          <p:nvSpPr>
            <p:cNvPr id="22" name="Rounded Rectangle 21"/>
            <p:cNvSpPr/>
            <p:nvPr/>
          </p:nvSpPr>
          <p:spPr bwMode="auto">
            <a:xfrm>
              <a:off x="4291107" y="1673412"/>
              <a:ext cx="587636" cy="1764632"/>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pic>
          <p:nvPicPr>
            <p:cNvPr id="6" name="Picture 5"/>
            <p:cNvPicPr>
              <a:picLocks noChangeAspect="1"/>
            </p:cNvPicPr>
            <p:nvPr/>
          </p:nvPicPr>
          <p:blipFill>
            <a:blip r:embed="rId3"/>
            <a:stretch>
              <a:fillRect/>
            </a:stretch>
          </p:blipFill>
          <p:spPr>
            <a:xfrm>
              <a:off x="4291107" y="1876611"/>
              <a:ext cx="587636" cy="1561433"/>
            </a:xfrm>
            <a:prstGeom prst="rect">
              <a:avLst/>
            </a:prstGeom>
          </p:spPr>
        </p:pic>
      </p:grpSp>
      <p:grpSp>
        <p:nvGrpSpPr>
          <p:cNvPr id="38" name="Group 37"/>
          <p:cNvGrpSpPr/>
          <p:nvPr/>
        </p:nvGrpSpPr>
        <p:grpSpPr>
          <a:xfrm>
            <a:off x="7104648" y="764275"/>
            <a:ext cx="1496014" cy="2723628"/>
            <a:chOff x="5316072" y="1027953"/>
            <a:chExt cx="1237128" cy="2879674"/>
          </a:xfrm>
        </p:grpSpPr>
        <p:sp>
          <p:nvSpPr>
            <p:cNvPr id="27" name="Rounded Rectangle 26"/>
            <p:cNvSpPr/>
            <p:nvPr/>
          </p:nvSpPr>
          <p:spPr bwMode="auto">
            <a:xfrm>
              <a:off x="5316072" y="1027953"/>
              <a:ext cx="1237128" cy="2879674"/>
            </a:xfrm>
            <a:prstGeom prst="round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Verdana" panose="020B0604030504040204" pitchFamily="34" charset="0"/>
                <a:ea typeface="+mn-ea"/>
                <a:cs typeface="+mn-cs"/>
              </a:endParaRPr>
            </a:p>
          </p:txBody>
        </p:sp>
        <p:sp>
          <p:nvSpPr>
            <p:cNvPr id="26" name="Rounded Rectangle 25"/>
            <p:cNvSpPr/>
            <p:nvPr/>
          </p:nvSpPr>
          <p:spPr bwMode="auto">
            <a:xfrm>
              <a:off x="5509334" y="1353671"/>
              <a:ext cx="873535" cy="2262094"/>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Verdana" panose="020B0604030504040204" pitchFamily="34" charset="0"/>
                <a:ea typeface="+mn-ea"/>
                <a:cs typeface="+mn-cs"/>
              </a:endParaRPr>
            </a:p>
          </p:txBody>
        </p:sp>
        <p:sp>
          <p:nvSpPr>
            <p:cNvPr id="23" name="Rounded Rectangle 22"/>
            <p:cNvSpPr/>
            <p:nvPr/>
          </p:nvSpPr>
          <p:spPr bwMode="auto">
            <a:xfrm>
              <a:off x="5661735" y="1673412"/>
              <a:ext cx="587636" cy="1764632"/>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pic>
          <p:nvPicPr>
            <p:cNvPr id="7" name="Picture 6"/>
            <p:cNvPicPr>
              <a:picLocks noChangeAspect="1"/>
            </p:cNvPicPr>
            <p:nvPr/>
          </p:nvPicPr>
          <p:blipFill>
            <a:blip r:embed="rId3"/>
            <a:stretch>
              <a:fillRect/>
            </a:stretch>
          </p:blipFill>
          <p:spPr>
            <a:xfrm>
              <a:off x="5671746" y="1876611"/>
              <a:ext cx="587636" cy="1561433"/>
            </a:xfrm>
            <a:prstGeom prst="rect">
              <a:avLst/>
            </a:prstGeom>
          </p:spPr>
        </p:pic>
      </p:grpSp>
      <p:grpSp>
        <p:nvGrpSpPr>
          <p:cNvPr id="15" name="Group 14"/>
          <p:cNvGrpSpPr/>
          <p:nvPr/>
        </p:nvGrpSpPr>
        <p:grpSpPr>
          <a:xfrm>
            <a:off x="147575" y="4276654"/>
            <a:ext cx="1570687" cy="1277474"/>
            <a:chOff x="574675" y="4138705"/>
            <a:chExt cx="2139002" cy="1852827"/>
          </a:xfrm>
        </p:grpSpPr>
        <p:pic>
          <p:nvPicPr>
            <p:cNvPr id="8" name="Picture 7" descr="AA03918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675" y="4138705"/>
              <a:ext cx="2139002" cy="1852827"/>
            </a:xfrm>
            <a:prstGeom prst="rect">
              <a:avLst/>
            </a:prstGeom>
          </p:spPr>
        </p:pic>
        <p:sp>
          <p:nvSpPr>
            <p:cNvPr id="13" name="Rectangle 12"/>
            <p:cNvSpPr/>
            <p:nvPr/>
          </p:nvSpPr>
          <p:spPr>
            <a:xfrm>
              <a:off x="929663" y="4588044"/>
              <a:ext cx="1504533" cy="120526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Hidden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Service</a:t>
              </a:r>
            </a:p>
          </p:txBody>
        </p:sp>
      </p:grpSp>
      <p:grpSp>
        <p:nvGrpSpPr>
          <p:cNvPr id="37" name="Group 36"/>
          <p:cNvGrpSpPr/>
          <p:nvPr/>
        </p:nvGrpSpPr>
        <p:grpSpPr>
          <a:xfrm>
            <a:off x="2696760" y="4401405"/>
            <a:ext cx="981190" cy="1404558"/>
            <a:chOff x="3190389" y="4138705"/>
            <a:chExt cx="1100717" cy="1764632"/>
          </a:xfrm>
        </p:grpSpPr>
        <p:sp>
          <p:nvSpPr>
            <p:cNvPr id="29" name="Rounded Rectangle 28"/>
            <p:cNvSpPr/>
            <p:nvPr/>
          </p:nvSpPr>
          <p:spPr bwMode="auto">
            <a:xfrm>
              <a:off x="3190389" y="4138705"/>
              <a:ext cx="1100717" cy="1764632"/>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pic>
          <p:nvPicPr>
            <p:cNvPr id="17" name="Picture 16" descr="AA03918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1872" y="4588044"/>
              <a:ext cx="848373" cy="924608"/>
            </a:xfrm>
            <a:prstGeom prst="rect">
              <a:avLst/>
            </a:prstGeom>
          </p:spPr>
        </p:pic>
      </p:grpSp>
      <p:grpSp>
        <p:nvGrpSpPr>
          <p:cNvPr id="35" name="Group 34"/>
          <p:cNvGrpSpPr/>
          <p:nvPr/>
        </p:nvGrpSpPr>
        <p:grpSpPr>
          <a:xfrm>
            <a:off x="4702645" y="3971551"/>
            <a:ext cx="1164439" cy="1889439"/>
            <a:chOff x="4567071" y="3937510"/>
            <a:chExt cx="1558811" cy="2262094"/>
          </a:xfrm>
        </p:grpSpPr>
        <p:sp>
          <p:nvSpPr>
            <p:cNvPr id="30" name="Rounded Rectangle 29"/>
            <p:cNvSpPr/>
            <p:nvPr/>
          </p:nvSpPr>
          <p:spPr bwMode="auto">
            <a:xfrm>
              <a:off x="4567071" y="3937510"/>
              <a:ext cx="1558811" cy="2262094"/>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Verdana" panose="020B0604030504040204" pitchFamily="34" charset="0"/>
                <a:ea typeface="+mn-ea"/>
                <a:cs typeface="+mn-cs"/>
              </a:endParaRPr>
            </a:p>
          </p:txBody>
        </p:sp>
        <p:sp>
          <p:nvSpPr>
            <p:cNvPr id="31" name="Rounded Rectangle 30"/>
            <p:cNvSpPr/>
            <p:nvPr/>
          </p:nvSpPr>
          <p:spPr bwMode="auto">
            <a:xfrm>
              <a:off x="4746362" y="4182546"/>
              <a:ext cx="1155401" cy="1764632"/>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pic>
          <p:nvPicPr>
            <p:cNvPr id="19" name="Picture 18" descr="AA03918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3137" y="4588044"/>
              <a:ext cx="848373" cy="924608"/>
            </a:xfrm>
            <a:prstGeom prst="rect">
              <a:avLst/>
            </a:prstGeom>
          </p:spPr>
        </p:pic>
      </p:grpSp>
      <p:grpSp>
        <p:nvGrpSpPr>
          <p:cNvPr id="36" name="Group 35"/>
          <p:cNvGrpSpPr/>
          <p:nvPr/>
        </p:nvGrpSpPr>
        <p:grpSpPr>
          <a:xfrm>
            <a:off x="7107817" y="3581315"/>
            <a:ext cx="1480147" cy="2210926"/>
            <a:chOff x="6080088" y="3395433"/>
            <a:chExt cx="1793912" cy="2879674"/>
          </a:xfrm>
        </p:grpSpPr>
        <p:sp>
          <p:nvSpPr>
            <p:cNvPr id="32" name="Rounded Rectangle 31"/>
            <p:cNvSpPr/>
            <p:nvPr/>
          </p:nvSpPr>
          <p:spPr bwMode="auto">
            <a:xfrm>
              <a:off x="6080088" y="3395433"/>
              <a:ext cx="1793912" cy="2879674"/>
            </a:xfrm>
            <a:prstGeom prst="round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Verdana" panose="020B0604030504040204" pitchFamily="34" charset="0"/>
                <a:ea typeface="+mn-ea"/>
                <a:cs typeface="+mn-cs"/>
              </a:endParaRPr>
            </a:p>
          </p:txBody>
        </p:sp>
        <p:sp>
          <p:nvSpPr>
            <p:cNvPr id="33" name="Rounded Rectangle 32"/>
            <p:cNvSpPr/>
            <p:nvPr/>
          </p:nvSpPr>
          <p:spPr bwMode="auto">
            <a:xfrm>
              <a:off x="6273350" y="3721151"/>
              <a:ext cx="1286885" cy="2262094"/>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Verdana" panose="020B0604030504040204" pitchFamily="34" charset="0"/>
                <a:ea typeface="+mn-ea"/>
                <a:cs typeface="+mn-cs"/>
              </a:endParaRPr>
            </a:p>
          </p:txBody>
        </p:sp>
        <p:sp>
          <p:nvSpPr>
            <p:cNvPr id="34" name="Rounded Rectangle 33"/>
            <p:cNvSpPr/>
            <p:nvPr/>
          </p:nvSpPr>
          <p:spPr bwMode="auto">
            <a:xfrm>
              <a:off x="6425750" y="4040892"/>
              <a:ext cx="940249" cy="1764632"/>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pic>
          <p:nvPicPr>
            <p:cNvPr id="20" name="Picture 19" descr="AA03918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674" y="4588044"/>
              <a:ext cx="848373" cy="924608"/>
            </a:xfrm>
            <a:prstGeom prst="rect">
              <a:avLst/>
            </a:prstGeom>
          </p:spPr>
        </p:pic>
      </p:grpSp>
      <p:sp>
        <p:nvSpPr>
          <p:cNvPr id="41" name="Striped Right Arrow 40"/>
          <p:cNvSpPr/>
          <p:nvPr/>
        </p:nvSpPr>
        <p:spPr bwMode="auto">
          <a:xfrm>
            <a:off x="1273609" y="1994780"/>
            <a:ext cx="861118" cy="753331"/>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42" name="Striped Right Arrow 41"/>
          <p:cNvSpPr/>
          <p:nvPr/>
        </p:nvSpPr>
        <p:spPr bwMode="auto">
          <a:xfrm>
            <a:off x="1814114" y="4656374"/>
            <a:ext cx="861118" cy="753331"/>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43" name="Striped Right Arrow 42"/>
          <p:cNvSpPr/>
          <p:nvPr/>
        </p:nvSpPr>
        <p:spPr bwMode="auto">
          <a:xfrm>
            <a:off x="5548970" y="1922914"/>
            <a:ext cx="861118" cy="753331"/>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44" name="Striped Right Arrow 43"/>
          <p:cNvSpPr/>
          <p:nvPr/>
        </p:nvSpPr>
        <p:spPr bwMode="auto">
          <a:xfrm>
            <a:off x="3272471" y="1922914"/>
            <a:ext cx="861118" cy="753331"/>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45" name="Striped Right Arrow 44"/>
          <p:cNvSpPr/>
          <p:nvPr/>
        </p:nvSpPr>
        <p:spPr bwMode="auto">
          <a:xfrm>
            <a:off x="5909242" y="4656374"/>
            <a:ext cx="861118" cy="753331"/>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46" name="Striped Right Arrow 45"/>
          <p:cNvSpPr/>
          <p:nvPr/>
        </p:nvSpPr>
        <p:spPr bwMode="auto">
          <a:xfrm>
            <a:off x="3841526" y="4656374"/>
            <a:ext cx="861118" cy="753331"/>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49" name="Frame 48"/>
          <p:cNvSpPr/>
          <p:nvPr/>
        </p:nvSpPr>
        <p:spPr bwMode="auto">
          <a:xfrm>
            <a:off x="6770360" y="494677"/>
            <a:ext cx="2145674" cy="5650339"/>
          </a:xfrm>
          <a:prstGeom prst="frame">
            <a:avLst>
              <a:gd name="adj1" fmla="val 1172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47" name="Content Placeholder 13">
            <a:extLst>
              <a:ext uri="{FF2B5EF4-FFF2-40B4-BE49-F238E27FC236}">
                <a16:creationId xmlns:a16="http://schemas.microsoft.com/office/drawing/2014/main" id="{C5D2E030-73DD-8543-B281-89887C733681}"/>
              </a:ext>
            </a:extLst>
          </p:cNvPr>
          <p:cNvSpPr txBox="1">
            <a:spLocks/>
          </p:cNvSpPr>
          <p:nvPr/>
        </p:nvSpPr>
        <p:spPr>
          <a:xfrm>
            <a:off x="8913560" y="1347258"/>
            <a:ext cx="323040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cs typeface="+mn-cs"/>
              </a:rPr>
              <a:t>Entry/Guard Relay </a:t>
            </a:r>
            <a:r>
              <a:rPr kumimoji="0" lang="en-US" sz="2400" b="0" i="0" u="none" strike="noStrike" kern="1200" cap="none" spc="0" normalizeH="0" baseline="0" noProof="0" dirty="0">
                <a:ln>
                  <a:noFill/>
                </a:ln>
                <a:solidFill>
                  <a:prstClr val="black"/>
                </a:solidFill>
                <a:effectLst/>
                <a:uLnTx/>
                <a:uFillTx/>
                <a:latin typeface="Calibri" panose="020F0502020204030204"/>
                <a:cs typeface="+mn-cs"/>
              </a:rPr>
              <a:t>: Entry Point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cs typeface="+mn-cs"/>
              </a:rPr>
              <a:t>Middle Relay:  </a:t>
            </a:r>
            <a:r>
              <a:rPr kumimoji="0" lang="en-US" sz="2400" b="0" i="0" u="none" strike="noStrike" kern="1200" cap="none" spc="0" normalizeH="0" baseline="0" noProof="0" dirty="0">
                <a:ln>
                  <a:noFill/>
                </a:ln>
                <a:solidFill>
                  <a:prstClr val="black"/>
                </a:solidFill>
                <a:effectLst/>
                <a:uLnTx/>
                <a:uFillTx/>
                <a:latin typeface="Calibri" panose="020F0502020204030204"/>
                <a:cs typeface="+mn-cs"/>
              </a:rPr>
              <a:t>Routing Point.  Secret Relays called bridges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cs typeface="+mn-cs"/>
              </a:rPr>
              <a:t>Exit Relay:</a:t>
            </a:r>
            <a:r>
              <a:rPr kumimoji="0" lang="en-US" sz="2400" b="0" i="0" u="none" strike="noStrike" kern="1200" cap="none" spc="0" normalizeH="0" baseline="0" noProof="0" dirty="0">
                <a:ln>
                  <a:noFill/>
                </a:ln>
                <a:solidFill>
                  <a:prstClr val="black"/>
                </a:solidFill>
                <a:effectLst/>
                <a:uLnTx/>
                <a:uFillTx/>
                <a:latin typeface="Calibri" panose="020F0502020204030204"/>
                <a:cs typeface="+mn-cs"/>
              </a:rPr>
              <a:t> Routes traffic to the end site/service using a distributed table for the .onion sites</a:t>
            </a:r>
          </a:p>
        </p:txBody>
      </p:sp>
      <p:sp>
        <p:nvSpPr>
          <p:cNvPr id="9" name="Rectangle 8">
            <a:extLst>
              <a:ext uri="{FF2B5EF4-FFF2-40B4-BE49-F238E27FC236}">
                <a16:creationId xmlns:a16="http://schemas.microsoft.com/office/drawing/2014/main" id="{1FF8C91F-D5E6-2146-81B3-1ED033F090B9}"/>
              </a:ext>
            </a:extLst>
          </p:cNvPr>
          <p:cNvSpPr/>
          <p:nvPr/>
        </p:nvSpPr>
        <p:spPr>
          <a:xfrm>
            <a:off x="866245" y="3461791"/>
            <a:ext cx="19515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Entry/Guard Relay </a:t>
            </a:r>
          </a:p>
        </p:txBody>
      </p:sp>
      <p:sp>
        <p:nvSpPr>
          <p:cNvPr id="10" name="Rectangle 9">
            <a:extLst>
              <a:ext uri="{FF2B5EF4-FFF2-40B4-BE49-F238E27FC236}">
                <a16:creationId xmlns:a16="http://schemas.microsoft.com/office/drawing/2014/main" id="{9C7CA5B1-C2C7-CA4B-AF9B-41CDF9C6B4D7}"/>
              </a:ext>
            </a:extLst>
          </p:cNvPr>
          <p:cNvSpPr/>
          <p:nvPr/>
        </p:nvSpPr>
        <p:spPr>
          <a:xfrm>
            <a:off x="3399777" y="3461791"/>
            <a:ext cx="13994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Middle Relay</a:t>
            </a:r>
          </a:p>
        </p:txBody>
      </p:sp>
      <p:sp>
        <p:nvSpPr>
          <p:cNvPr id="11" name="Rectangle 10">
            <a:extLst>
              <a:ext uri="{FF2B5EF4-FFF2-40B4-BE49-F238E27FC236}">
                <a16:creationId xmlns:a16="http://schemas.microsoft.com/office/drawing/2014/main" id="{87809DEA-24BB-8A4C-8778-564C86901953}"/>
              </a:ext>
            </a:extLst>
          </p:cNvPr>
          <p:cNvSpPr/>
          <p:nvPr/>
        </p:nvSpPr>
        <p:spPr>
          <a:xfrm>
            <a:off x="5617991" y="3461791"/>
            <a:ext cx="10788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Exit Relay</a:t>
            </a:r>
          </a:p>
        </p:txBody>
      </p:sp>
    </p:spTree>
    <p:extLst>
      <p:ext uri="{BB962C8B-B14F-4D97-AF65-F5344CB8AC3E}">
        <p14:creationId xmlns:p14="http://schemas.microsoft.com/office/powerpoint/2010/main" val="2911889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3E44-B6ED-EE4E-B1F7-91D7388698B1}"/>
              </a:ext>
            </a:extLst>
          </p:cNvPr>
          <p:cNvSpPr>
            <a:spLocks noGrp="1"/>
          </p:cNvSpPr>
          <p:nvPr>
            <p:ph type="title"/>
          </p:nvPr>
        </p:nvSpPr>
        <p:spPr/>
        <p:txBody>
          <a:bodyPr/>
          <a:lstStyle/>
          <a:p>
            <a:r>
              <a:rPr lang="en-US" dirty="0"/>
              <a:t>Surface, Deep, Dark Web</a:t>
            </a:r>
          </a:p>
        </p:txBody>
      </p:sp>
      <p:sp>
        <p:nvSpPr>
          <p:cNvPr id="3" name="Text Placeholder 2">
            <a:extLst>
              <a:ext uri="{FF2B5EF4-FFF2-40B4-BE49-F238E27FC236}">
                <a16:creationId xmlns:a16="http://schemas.microsoft.com/office/drawing/2014/main" id="{C6302B1C-A3F8-0B46-AC94-8E49DA28818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51140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AD7B73-3FAC-6844-8478-55820A75FC8E}"/>
              </a:ext>
            </a:extLst>
          </p:cNvPr>
          <p:cNvPicPr>
            <a:picLocks noChangeAspect="1"/>
          </p:cNvPicPr>
          <p:nvPr/>
        </p:nvPicPr>
        <p:blipFill>
          <a:blip r:embed="rId2"/>
          <a:stretch>
            <a:fillRect/>
          </a:stretch>
        </p:blipFill>
        <p:spPr>
          <a:xfrm>
            <a:off x="1140132" y="818343"/>
            <a:ext cx="8442718" cy="5474575"/>
          </a:xfrm>
          <a:prstGeom prst="rect">
            <a:avLst/>
          </a:prstGeom>
        </p:spPr>
      </p:pic>
      <p:sp>
        <p:nvSpPr>
          <p:cNvPr id="3" name="TextBox 2">
            <a:extLst>
              <a:ext uri="{FF2B5EF4-FFF2-40B4-BE49-F238E27FC236}">
                <a16:creationId xmlns:a16="http://schemas.microsoft.com/office/drawing/2014/main" id="{1A41B9C8-FD71-F949-9B61-22197196B622}"/>
              </a:ext>
            </a:extLst>
          </p:cNvPr>
          <p:cNvSpPr txBox="1"/>
          <p:nvPr/>
        </p:nvSpPr>
        <p:spPr>
          <a:xfrm>
            <a:off x="2153815" y="1567543"/>
            <a:ext cx="295465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Surface    </a:t>
            </a:r>
            <a:r>
              <a:rPr kumimoji="0" lang="en-US" sz="8000" b="0"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388E38C-82A9-874F-AA63-80D6200AC194}"/>
              </a:ext>
            </a:extLst>
          </p:cNvPr>
          <p:cNvSpPr txBox="1"/>
          <p:nvPr/>
        </p:nvSpPr>
        <p:spPr>
          <a:xfrm>
            <a:off x="2153815" y="2978462"/>
            <a:ext cx="222528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Deep    </a:t>
            </a:r>
            <a:r>
              <a:rPr kumimoji="0" lang="en-US" sz="80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63624FF-B877-3F4F-8A31-2CE1DF2910A3}"/>
              </a:ext>
            </a:extLst>
          </p:cNvPr>
          <p:cNvSpPr txBox="1"/>
          <p:nvPr/>
        </p:nvSpPr>
        <p:spPr>
          <a:xfrm>
            <a:off x="2153815" y="4351500"/>
            <a:ext cx="196399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Dark   </a:t>
            </a:r>
            <a:r>
              <a:rPr kumimoji="0" lang="en-US" sz="80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6B28EEB-E3E5-3A45-802D-5B51617B71C1}"/>
              </a:ext>
            </a:extLst>
          </p:cNvPr>
          <p:cNvSpPr txBox="1"/>
          <p:nvPr/>
        </p:nvSpPr>
        <p:spPr>
          <a:xfrm>
            <a:off x="7760311" y="1936875"/>
            <a:ext cx="296106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Open for Browsing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Free access</a:t>
            </a:r>
          </a:p>
        </p:txBody>
      </p:sp>
      <p:sp>
        <p:nvSpPr>
          <p:cNvPr id="7" name="TextBox 6">
            <a:extLst>
              <a:ext uri="{FF2B5EF4-FFF2-40B4-BE49-F238E27FC236}">
                <a16:creationId xmlns:a16="http://schemas.microsoft.com/office/drawing/2014/main" id="{5F76A91C-C209-9D43-8489-CAE6F4790D77}"/>
              </a:ext>
            </a:extLst>
          </p:cNvPr>
          <p:cNvSpPr txBox="1"/>
          <p:nvPr/>
        </p:nvSpPr>
        <p:spPr>
          <a:xfrm>
            <a:off x="7771220" y="3163127"/>
            <a:ext cx="242701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Log-In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Pay For Service</a:t>
            </a:r>
          </a:p>
        </p:txBody>
      </p:sp>
      <p:sp>
        <p:nvSpPr>
          <p:cNvPr id="8" name="TextBox 7">
            <a:extLst>
              <a:ext uri="{FF2B5EF4-FFF2-40B4-BE49-F238E27FC236}">
                <a16:creationId xmlns:a16="http://schemas.microsoft.com/office/drawing/2014/main" id="{5ED34E71-B81C-9447-AC7C-B4B34EFACF88}"/>
              </a:ext>
            </a:extLst>
          </p:cNvPr>
          <p:cNvSpPr txBox="1"/>
          <p:nvPr/>
        </p:nvSpPr>
        <p:spPr>
          <a:xfrm>
            <a:off x="7771220" y="4379164"/>
            <a:ext cx="3726726"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Use of Different Servers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Different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Ex. TOR</a:t>
            </a:r>
          </a:p>
        </p:txBody>
      </p:sp>
    </p:spTree>
    <p:extLst>
      <p:ext uri="{BB962C8B-B14F-4D97-AF65-F5344CB8AC3E}">
        <p14:creationId xmlns:p14="http://schemas.microsoft.com/office/powerpoint/2010/main" val="537397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22" y="457200"/>
            <a:ext cx="11072091" cy="609600"/>
          </a:xfrm>
        </p:spPr>
        <p:txBody>
          <a:bodyPr>
            <a:normAutofit fontScale="90000"/>
          </a:bodyPr>
          <a:lstStyle/>
          <a:p>
            <a:pPr algn="ctr">
              <a:defRPr/>
            </a:pPr>
            <a:br>
              <a:rPr lang="en-US" b="1" dirty="0">
                <a:ln w="12700" cmpd="sng">
                  <a:solidFill>
                    <a:schemeClr val="accent4"/>
                  </a:solidFill>
                  <a:prstDash val="solid"/>
                </a:ln>
                <a:solidFill>
                  <a:srgbClr val="339966"/>
                </a:solidFill>
                <a:latin typeface="Calibri" panose="020F0502020204030204" pitchFamily="34" charset="0"/>
                <a:ea typeface="ヒラギノ明朝 ProN W3"/>
                <a:cs typeface="ヒラギノ明朝 ProN W3"/>
              </a:rPr>
            </a:br>
            <a:r>
              <a:rPr lang="en-US" sz="4900" dirty="0"/>
              <a:t>The “</a:t>
            </a:r>
            <a:r>
              <a:rPr lang="en-US" sz="4900" dirty="0" err="1"/>
              <a:t>Darknet</a:t>
            </a:r>
            <a:r>
              <a:rPr lang="en-US" sz="4900" dirty="0"/>
              <a:t>” “Deep Web,” “Invisible Web” Concept</a:t>
            </a:r>
          </a:p>
        </p:txBody>
      </p:sp>
      <p:sp>
        <p:nvSpPr>
          <p:cNvPr id="3" name="Content Placeholder 2"/>
          <p:cNvSpPr>
            <a:spLocks noGrp="1"/>
          </p:cNvSpPr>
          <p:nvPr>
            <p:ph idx="1"/>
          </p:nvPr>
        </p:nvSpPr>
        <p:spPr>
          <a:xfrm>
            <a:off x="381022" y="1831194"/>
            <a:ext cx="8508956" cy="4024937"/>
          </a:xfrm>
        </p:spPr>
        <p:txBody>
          <a:bodyPr>
            <a:normAutofit/>
          </a:bodyPr>
          <a:lstStyle/>
          <a:p>
            <a:pPr marL="0" indent="0" algn="ctr">
              <a:lnSpc>
                <a:spcPct val="110000"/>
              </a:lnSpc>
              <a:buNone/>
              <a:defRPr/>
            </a:pPr>
            <a:r>
              <a:rPr lang="en-US" sz="3200" dirty="0">
                <a:solidFill>
                  <a:schemeClr val="tx1">
                    <a:lumMod val="75000"/>
                    <a:lumOff val="25000"/>
                  </a:schemeClr>
                </a:solidFill>
                <a:ea typeface="ＭＳ Ｐゴシック" pitchFamily="1" charset="-128"/>
              </a:rPr>
              <a:t>Internet based networks which require additional authentication to use.  These networks are designed to:</a:t>
            </a:r>
            <a:endParaRPr lang="en-US" dirty="0">
              <a:solidFill>
                <a:schemeClr val="tx1">
                  <a:lumMod val="75000"/>
                  <a:lumOff val="25000"/>
                </a:schemeClr>
              </a:solidFill>
              <a:ea typeface="ＭＳ Ｐゴシック" pitchFamily="1" charset="-128"/>
            </a:endParaRPr>
          </a:p>
          <a:p>
            <a:pPr marL="927100" lvl="2" indent="-469900">
              <a:lnSpc>
                <a:spcPct val="110000"/>
              </a:lnSpc>
              <a:buFont typeface="Wingdings" charset="2"/>
              <a:buChar char="ü"/>
              <a:defRPr/>
            </a:pPr>
            <a:r>
              <a:rPr lang="en-US" sz="3200" dirty="0">
                <a:solidFill>
                  <a:schemeClr val="tx1">
                    <a:lumMod val="75000"/>
                    <a:lumOff val="25000"/>
                  </a:schemeClr>
                </a:solidFill>
                <a:ea typeface="ＭＳ Ｐゴシック" pitchFamily="1" charset="-128"/>
              </a:rPr>
              <a:t>Refuse, reject indexing efforts</a:t>
            </a:r>
          </a:p>
          <a:p>
            <a:pPr lvl="1">
              <a:buFont typeface="Wingdings" charset="2"/>
              <a:buChar char="ü"/>
              <a:defRPr/>
            </a:pPr>
            <a:r>
              <a:rPr lang="en-US" sz="3200" dirty="0">
                <a:solidFill>
                  <a:schemeClr val="tx1">
                    <a:lumMod val="75000"/>
                    <a:lumOff val="25000"/>
                  </a:schemeClr>
                </a:solidFill>
                <a:ea typeface="ＭＳ Ｐゴシック" pitchFamily="1" charset="-128"/>
              </a:rPr>
              <a:t> Requires additional software tools (Tor or 	Freenet) that are easy to obtain and use to 	gain access.</a:t>
            </a:r>
          </a:p>
        </p:txBody>
      </p:sp>
      <p:sp>
        <p:nvSpPr>
          <p:cNvPr id="7" name="Slide Number Placeholder 3"/>
          <p:cNvSpPr>
            <a:spLocks noGrp="1"/>
          </p:cNvSpPr>
          <p:nvPr>
            <p:ph type="sldNum" sz="quarter" idx="4294967295"/>
          </p:nvPr>
        </p:nvSpPr>
        <p:spPr>
          <a:xfrm>
            <a:off x="11557000" y="6588125"/>
            <a:ext cx="635000" cy="250825"/>
          </a:xfrm>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D1D37-925E-6B40-B7CB-A1AE09338A81}"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098" name="Picture 2" descr="http://3.bp.blogspot.com/-GkjfiMsRcyU/UOC_GeU0DDI/AAAAAAAABV0/_Tc-c36xLjA/s1600/Deep+Web.JPG">
            <a:hlinkClick r:id="rId3"/>
          </p:cNvPr>
          <p:cNvPicPr>
            <a:picLocks noChangeAspect="1" noChangeArrowheads="1"/>
          </p:cNvPicPr>
          <p:nvPr/>
        </p:nvPicPr>
        <p:blipFill>
          <a:blip r:embed="rId4" cstate="print"/>
          <a:srcRect/>
          <a:stretch>
            <a:fillRect/>
          </a:stretch>
        </p:blipFill>
        <p:spPr bwMode="auto">
          <a:xfrm>
            <a:off x="8953500" y="2820520"/>
            <a:ext cx="2921000" cy="2046287"/>
          </a:xfrm>
          <a:prstGeom prst="rect">
            <a:avLst/>
          </a:prstGeom>
          <a:noFill/>
          <a:effectLst>
            <a:outerShdw blurRad="50800" dist="469900" dir="2700000" algn="tl" rotWithShape="0">
              <a:srgbClr val="000000">
                <a:alpha val="43000"/>
              </a:srgbClr>
            </a:outerShdw>
          </a:effectLst>
        </p:spPr>
      </p:pic>
    </p:spTree>
    <p:extLst>
      <p:ext uri="{BB962C8B-B14F-4D97-AF65-F5344CB8AC3E}">
        <p14:creationId xmlns:p14="http://schemas.microsoft.com/office/powerpoint/2010/main" val="1822111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11557000" y="6588125"/>
            <a:ext cx="635000" cy="250825"/>
          </a:xfrm>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D1D37-925E-6B40-B7CB-A1AE09338A81}"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4" name="Table 3"/>
          <p:cNvGraphicFramePr>
            <a:graphicFrameLocks noGrp="1" noChangeAspect="1"/>
          </p:cNvGraphicFramePr>
          <p:nvPr/>
        </p:nvGraphicFramePr>
        <p:xfrm>
          <a:off x="1735494" y="75039"/>
          <a:ext cx="8938726" cy="5877609"/>
        </p:xfrm>
        <a:graphic>
          <a:graphicData uri="http://schemas.openxmlformats.org/drawingml/2006/table">
            <a:tbl>
              <a:tblPr firstRow="1" bandRow="1">
                <a:tableStyleId>{5C22544A-7EE6-4342-B048-85BDC9FD1C3A}</a:tableStyleId>
              </a:tblPr>
              <a:tblGrid>
                <a:gridCol w="1134528">
                  <a:extLst>
                    <a:ext uri="{9D8B030D-6E8A-4147-A177-3AD203B41FA5}">
                      <a16:colId xmlns:a16="http://schemas.microsoft.com/office/drawing/2014/main" val="20000"/>
                    </a:ext>
                  </a:extLst>
                </a:gridCol>
                <a:gridCol w="1851268">
                  <a:extLst>
                    <a:ext uri="{9D8B030D-6E8A-4147-A177-3AD203B41FA5}">
                      <a16:colId xmlns:a16="http://schemas.microsoft.com/office/drawing/2014/main" val="20001"/>
                    </a:ext>
                  </a:extLst>
                </a:gridCol>
                <a:gridCol w="5952930">
                  <a:extLst>
                    <a:ext uri="{9D8B030D-6E8A-4147-A177-3AD203B41FA5}">
                      <a16:colId xmlns:a16="http://schemas.microsoft.com/office/drawing/2014/main" val="20002"/>
                    </a:ext>
                  </a:extLst>
                </a:gridCol>
              </a:tblGrid>
              <a:tr h="378491">
                <a:tc>
                  <a:txBody>
                    <a:bodyPr/>
                    <a:lstStyle/>
                    <a:p>
                      <a:pPr algn="l"/>
                      <a:r>
                        <a:rPr lang="en-US" sz="1500" dirty="0"/>
                        <a:t>Level</a:t>
                      </a:r>
                    </a:p>
                  </a:txBody>
                  <a:tcPr marL="63305" marR="63305" marT="34291" marB="34291"/>
                </a:tc>
                <a:tc>
                  <a:txBody>
                    <a:bodyPr/>
                    <a:lstStyle/>
                    <a:p>
                      <a:pPr algn="l"/>
                      <a:r>
                        <a:rPr lang="en-US" sz="1500" dirty="0"/>
                        <a:t>Web </a:t>
                      </a:r>
                      <a:r>
                        <a:rPr lang="en-US" sz="1500" baseline="0" dirty="0"/>
                        <a:t> Label</a:t>
                      </a:r>
                      <a:endParaRPr lang="en-US" sz="1500" dirty="0"/>
                    </a:p>
                  </a:txBody>
                  <a:tcPr marL="63305" marR="63305" marT="34291" marB="34291"/>
                </a:tc>
                <a:tc>
                  <a:txBody>
                    <a:bodyPr/>
                    <a:lstStyle/>
                    <a:p>
                      <a:pPr algn="l"/>
                      <a:r>
                        <a:rPr lang="en-US" sz="1500" dirty="0"/>
                        <a:t>Description</a:t>
                      </a:r>
                    </a:p>
                  </a:txBody>
                  <a:tcPr marL="63305" marR="63305" marT="34291" marB="34291"/>
                </a:tc>
                <a:extLst>
                  <a:ext uri="{0D108BD9-81ED-4DB2-BD59-A6C34878D82A}">
                    <a16:rowId xmlns:a16="http://schemas.microsoft.com/office/drawing/2014/main" val="10000"/>
                  </a:ext>
                </a:extLst>
              </a:tr>
              <a:tr h="642002">
                <a:tc>
                  <a:txBody>
                    <a:bodyPr/>
                    <a:lstStyle/>
                    <a:p>
                      <a:pPr algn="ctr"/>
                      <a:r>
                        <a:rPr lang="en-US" sz="2000" dirty="0"/>
                        <a:t>0</a:t>
                      </a:r>
                    </a:p>
                  </a:txBody>
                  <a:tcPr marL="63305" marR="63305" marT="34291" marB="34291"/>
                </a:tc>
                <a:tc>
                  <a:txBody>
                    <a:bodyPr/>
                    <a:lstStyle/>
                    <a:p>
                      <a:pPr algn="l"/>
                      <a:r>
                        <a:rPr lang="en-US" sz="1800" dirty="0">
                          <a:latin typeface="+mn-lt"/>
                        </a:rPr>
                        <a:t>Common Web</a:t>
                      </a:r>
                    </a:p>
                  </a:txBody>
                  <a:tcPr marL="63305" marR="63305" marT="34291" marB="34291"/>
                </a:tc>
                <a:tc>
                  <a:txBody>
                    <a:bodyPr/>
                    <a:lstStyle/>
                    <a:p>
                      <a:pPr algn="l"/>
                      <a:r>
                        <a:rPr lang="en-US" sz="1800" kern="1200" baseline="0" dirty="0">
                          <a:solidFill>
                            <a:schemeClr val="dk1"/>
                          </a:solidFill>
                          <a:latin typeface="+mn-lt"/>
                          <a:ea typeface="+mn-ea"/>
                          <a:cs typeface="+mn-cs"/>
                        </a:rPr>
                        <a:t>Accessible</a:t>
                      </a:r>
                      <a:r>
                        <a:rPr lang="en-US" sz="1800" kern="1200" dirty="0">
                          <a:solidFill>
                            <a:schemeClr val="tx1"/>
                          </a:solidFill>
                          <a:latin typeface="+mn-lt"/>
                          <a:ea typeface="ＭＳ Ｐゴシック" charset="0"/>
                          <a:cs typeface="ＭＳ Ｐゴシック" charset="0"/>
                        </a:rPr>
                        <a:t> through normal browsing</a:t>
                      </a:r>
                      <a:r>
                        <a:rPr lang="en-US" sz="1800" kern="1200" baseline="0" dirty="0">
                          <a:solidFill>
                            <a:schemeClr val="tx1"/>
                          </a:solidFill>
                          <a:latin typeface="+mn-lt"/>
                          <a:ea typeface="ＭＳ Ｐゴシック" charset="0"/>
                          <a:cs typeface="ＭＳ Ｐゴシック" charset="0"/>
                        </a:rPr>
                        <a:t> activity; social media</a:t>
                      </a:r>
                      <a:endParaRPr lang="en-US" sz="1800" dirty="0">
                        <a:latin typeface="+mn-lt"/>
                      </a:endParaRPr>
                    </a:p>
                  </a:txBody>
                  <a:tcPr marL="63305" marR="63305" marT="34291" marB="34291"/>
                </a:tc>
                <a:extLst>
                  <a:ext uri="{0D108BD9-81ED-4DB2-BD59-A6C34878D82A}">
                    <a16:rowId xmlns:a16="http://schemas.microsoft.com/office/drawing/2014/main" val="10001"/>
                  </a:ext>
                </a:extLst>
              </a:tr>
              <a:tr h="695946">
                <a:tc>
                  <a:txBody>
                    <a:bodyPr/>
                    <a:lstStyle/>
                    <a:p>
                      <a:pPr algn="ctr"/>
                      <a:r>
                        <a:rPr lang="en-US" sz="2000" dirty="0"/>
                        <a:t>1</a:t>
                      </a:r>
                    </a:p>
                  </a:txBody>
                  <a:tcPr marL="63305" marR="63305" marT="34291" marB="34291"/>
                </a:tc>
                <a:tc>
                  <a:txBody>
                    <a:bodyPr/>
                    <a:lstStyle/>
                    <a:p>
                      <a:pPr algn="l"/>
                      <a:r>
                        <a:rPr lang="en-US" sz="2000" dirty="0"/>
                        <a:t>Surface</a:t>
                      </a:r>
                      <a:r>
                        <a:rPr lang="en-US" sz="2000" baseline="0" dirty="0"/>
                        <a:t> Web</a:t>
                      </a:r>
                      <a:endParaRPr lang="en-US" sz="2000" dirty="0"/>
                    </a:p>
                  </a:txBody>
                  <a:tcPr marL="63305" marR="63305" marT="34291" marB="3429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ＭＳ Ｐゴシック" charset="0"/>
                          <a:cs typeface="ＭＳ Ｐゴシック" charset="0"/>
                        </a:rPr>
                        <a:t>Accessible </a:t>
                      </a:r>
                      <a:r>
                        <a:rPr lang="en-US" sz="1800" kern="1200" dirty="0">
                          <a:solidFill>
                            <a:schemeClr val="dk1"/>
                          </a:solidFill>
                          <a:latin typeface="+mn-lt"/>
                          <a:ea typeface="+mn-ea"/>
                          <a:cs typeface="+mn-cs"/>
                        </a:rPr>
                        <a:t>through</a:t>
                      </a:r>
                      <a:r>
                        <a:rPr lang="en-US" sz="1800" kern="1200" dirty="0">
                          <a:solidFill>
                            <a:schemeClr val="tx1"/>
                          </a:solidFill>
                          <a:latin typeface="+mn-lt"/>
                          <a:ea typeface="ＭＳ Ｐゴシック" charset="0"/>
                          <a:cs typeface="ＭＳ Ｐゴシック" charset="0"/>
                        </a:rPr>
                        <a:t> normal means, contains hidden intranets,</a:t>
                      </a:r>
                      <a:r>
                        <a:rPr lang="en-US" sz="1800" kern="1200" baseline="0" dirty="0">
                          <a:solidFill>
                            <a:schemeClr val="tx1"/>
                          </a:solidFill>
                          <a:latin typeface="+mn-lt"/>
                          <a:ea typeface="ＭＳ Ｐゴシック" charset="0"/>
                          <a:cs typeface="ＭＳ Ｐゴシック" charset="0"/>
                        </a:rPr>
                        <a:t> databases, </a:t>
                      </a:r>
                      <a:r>
                        <a:rPr lang="en-US" sz="1800" kern="1200" baseline="0" dirty="0">
                          <a:solidFill>
                            <a:schemeClr val="dk1"/>
                          </a:solidFill>
                          <a:latin typeface="+mn-lt"/>
                          <a:ea typeface="+mn-ea"/>
                          <a:cs typeface="+mn-cs"/>
                        </a:rPr>
                        <a:t>web</a:t>
                      </a:r>
                      <a:r>
                        <a:rPr lang="en-US" sz="1800" kern="1200" baseline="0" dirty="0">
                          <a:solidFill>
                            <a:schemeClr val="tx1"/>
                          </a:solidFill>
                          <a:latin typeface="+mn-lt"/>
                          <a:ea typeface="ＭＳ Ｐゴシック" charset="0"/>
                          <a:cs typeface="ＭＳ Ｐゴシック" charset="0"/>
                        </a:rPr>
                        <a:t> hosting</a:t>
                      </a:r>
                      <a:endParaRPr lang="en-US" sz="1800" dirty="0">
                        <a:latin typeface="+mn-lt"/>
                      </a:endParaRPr>
                    </a:p>
                  </a:txBody>
                  <a:tcPr marL="63305" marR="63305" marT="34291" marB="34291"/>
                </a:tc>
                <a:extLst>
                  <a:ext uri="{0D108BD9-81ED-4DB2-BD59-A6C34878D82A}">
                    <a16:rowId xmlns:a16="http://schemas.microsoft.com/office/drawing/2014/main" val="10002"/>
                  </a:ext>
                </a:extLst>
              </a:tr>
              <a:tr h="587331">
                <a:tc>
                  <a:txBody>
                    <a:bodyPr/>
                    <a:lstStyle/>
                    <a:p>
                      <a:pPr algn="ctr"/>
                      <a:r>
                        <a:rPr lang="en-US" sz="2000" dirty="0"/>
                        <a:t>2</a:t>
                      </a:r>
                    </a:p>
                  </a:txBody>
                  <a:tcPr marL="63305" marR="63305" marT="34291" marB="34291"/>
                </a:tc>
                <a:tc>
                  <a:txBody>
                    <a:bodyPr/>
                    <a:lstStyle/>
                    <a:p>
                      <a:pPr algn="l"/>
                      <a:r>
                        <a:rPr lang="en-US" sz="2000" dirty="0" err="1"/>
                        <a:t>Bergie</a:t>
                      </a:r>
                      <a:r>
                        <a:rPr lang="en-US" sz="2000" dirty="0"/>
                        <a:t> Web</a:t>
                      </a:r>
                    </a:p>
                  </a:txBody>
                  <a:tcPr marL="63305" marR="63305" marT="34291" marB="34291"/>
                </a:tc>
                <a:tc>
                  <a:txBody>
                    <a:bodyPr/>
                    <a:lstStyle/>
                    <a:p>
                      <a:pPr algn="l"/>
                      <a:r>
                        <a:rPr lang="en-US" sz="1800" dirty="0"/>
                        <a:t>FTP servers,</a:t>
                      </a:r>
                      <a:r>
                        <a:rPr lang="en-US" sz="1800" baseline="0" dirty="0"/>
                        <a:t> porn sites, </a:t>
                      </a:r>
                      <a:r>
                        <a:rPr lang="en-US" sz="1800" baseline="0" dirty="0" err="1"/>
                        <a:t>honeypots</a:t>
                      </a:r>
                      <a:r>
                        <a:rPr lang="en-US" sz="1800" baseline="0" dirty="0"/>
                        <a:t> and traps</a:t>
                      </a:r>
                      <a:endParaRPr lang="en-US" sz="1800" dirty="0"/>
                    </a:p>
                  </a:txBody>
                  <a:tcPr marL="63305" marR="63305" marT="34291" marB="34291"/>
                </a:tc>
                <a:extLst>
                  <a:ext uri="{0D108BD9-81ED-4DB2-BD59-A6C34878D82A}">
                    <a16:rowId xmlns:a16="http://schemas.microsoft.com/office/drawing/2014/main" val="10003"/>
                  </a:ext>
                </a:extLst>
              </a:tr>
              <a:tr h="1037201">
                <a:tc>
                  <a:txBody>
                    <a:bodyPr/>
                    <a:lstStyle/>
                    <a:p>
                      <a:pPr algn="ctr"/>
                      <a:r>
                        <a:rPr lang="en-US" sz="2000" dirty="0"/>
                        <a:t>3</a:t>
                      </a:r>
                    </a:p>
                  </a:txBody>
                  <a:tcPr marL="63305" marR="63305" marT="34291" marB="34291"/>
                </a:tc>
                <a:tc>
                  <a:txBody>
                    <a:bodyPr/>
                    <a:lstStyle/>
                    <a:p>
                      <a:pPr algn="l"/>
                      <a:r>
                        <a:rPr lang="en-US" sz="2000" dirty="0"/>
                        <a:t>Deep Web </a:t>
                      </a:r>
                    </a:p>
                    <a:p>
                      <a:pPr algn="l"/>
                      <a:r>
                        <a:rPr lang="en-US" sz="2000" dirty="0"/>
                        <a:t>(2</a:t>
                      </a:r>
                      <a:r>
                        <a:rPr lang="en-US" sz="2000" baseline="0" dirty="0"/>
                        <a:t> parts)</a:t>
                      </a:r>
                      <a:endParaRPr lang="en-US" sz="2000" dirty="0"/>
                    </a:p>
                  </a:txBody>
                  <a:tcPr marL="63305" marR="63305" marT="34291" marB="34291"/>
                </a:tc>
                <a:tc>
                  <a:txBody>
                    <a:bodyPr/>
                    <a:lstStyle/>
                    <a:p>
                      <a:pPr marL="342900" indent="-342900" algn="l">
                        <a:buAutoNum type="arabicPeriod"/>
                      </a:pPr>
                      <a:r>
                        <a:rPr lang="en-US" sz="1800" dirty="0"/>
                        <a:t>Requires access with proxy.</a:t>
                      </a:r>
                      <a:r>
                        <a:rPr lang="en-US" sz="1800" baseline="0" dirty="0"/>
                        <a:t>  Child porn, gore, hacking</a:t>
                      </a:r>
                    </a:p>
                    <a:p>
                      <a:pPr marL="342900" indent="-342900" algn="l">
                        <a:buAutoNum type="arabicPeriod" startAt="2"/>
                      </a:pPr>
                      <a:r>
                        <a:rPr lang="en-US" sz="1800" baseline="0" dirty="0"/>
                        <a:t>Requires use of </a:t>
                      </a:r>
                      <a:r>
                        <a:rPr lang="en-US" sz="1800" baseline="0" dirty="0">
                          <a:solidFill>
                            <a:srgbClr val="CC0000"/>
                          </a:solidFill>
                        </a:rPr>
                        <a:t>Tor </a:t>
                      </a:r>
                      <a:r>
                        <a:rPr lang="en-US" sz="1800" baseline="0" dirty="0"/>
                        <a:t>or other similar </a:t>
                      </a:r>
                    </a:p>
                    <a:p>
                      <a:pPr marL="0" indent="0" algn="l">
                        <a:buNone/>
                      </a:pPr>
                      <a:r>
                        <a:rPr lang="en-US" sz="1800" baseline="0" dirty="0"/>
                        <a:t>      tool</a:t>
                      </a:r>
                      <a:endParaRPr lang="en-US" sz="1800" dirty="0"/>
                    </a:p>
                  </a:txBody>
                  <a:tcPr marL="63305" marR="63305" marT="34291" marB="34291"/>
                </a:tc>
                <a:extLst>
                  <a:ext uri="{0D108BD9-81ED-4DB2-BD59-A6C34878D82A}">
                    <a16:rowId xmlns:a16="http://schemas.microsoft.com/office/drawing/2014/main" val="10004"/>
                  </a:ext>
                </a:extLst>
              </a:tr>
              <a:tr h="1498001">
                <a:tc>
                  <a:txBody>
                    <a:bodyPr/>
                    <a:lstStyle/>
                    <a:p>
                      <a:pPr algn="ctr"/>
                      <a:r>
                        <a:rPr lang="en-US" sz="2000" dirty="0"/>
                        <a:t>4</a:t>
                      </a:r>
                    </a:p>
                  </a:txBody>
                  <a:tcPr marL="63305" marR="63305" marT="34291" marB="34291"/>
                </a:tc>
                <a:tc>
                  <a:txBody>
                    <a:bodyPr/>
                    <a:lstStyle/>
                    <a:p>
                      <a:pPr algn="l"/>
                      <a:r>
                        <a:rPr lang="en-US" sz="2000" dirty="0"/>
                        <a:t>Charter</a:t>
                      </a:r>
                      <a:r>
                        <a:rPr lang="en-US" sz="2000" baseline="0" dirty="0"/>
                        <a:t> Web </a:t>
                      </a:r>
                    </a:p>
                    <a:p>
                      <a:pPr algn="l"/>
                      <a:r>
                        <a:rPr lang="en-US" sz="2000" baseline="0" dirty="0"/>
                        <a:t>(2 parts)</a:t>
                      </a:r>
                      <a:endParaRPr lang="en-US" sz="2000" dirty="0"/>
                    </a:p>
                  </a:txBody>
                  <a:tcPr marL="63305" marR="63305" marT="34291" marB="34291"/>
                </a:tc>
                <a:tc>
                  <a:txBody>
                    <a:bodyPr/>
                    <a:lstStyle/>
                    <a:p>
                      <a:pPr marL="342900" indent="-342900" algn="l">
                        <a:buAutoNum type="arabicPeriod"/>
                      </a:pPr>
                      <a:r>
                        <a:rPr lang="en-US" sz="1800" dirty="0"/>
                        <a:t>First part accessible</a:t>
                      </a:r>
                      <a:r>
                        <a:rPr lang="en-US" sz="1800" baseline="0" dirty="0"/>
                        <a:t> with Tor.  Drugs, CP, black markets</a:t>
                      </a:r>
                    </a:p>
                    <a:p>
                      <a:pPr marL="342900" indent="-342900" algn="l">
                        <a:buAutoNum type="arabicPeriod"/>
                      </a:pPr>
                      <a:r>
                        <a:rPr lang="en-US" sz="1800" baseline="0" dirty="0"/>
                        <a:t>Closed Shell System (hardware modification) – Hardcore, hunting endangered species, Silk Road</a:t>
                      </a:r>
                    </a:p>
                  </a:txBody>
                  <a:tcPr marL="63305" marR="63305" marT="34291" marB="34291"/>
                </a:tc>
                <a:extLst>
                  <a:ext uri="{0D108BD9-81ED-4DB2-BD59-A6C34878D82A}">
                    <a16:rowId xmlns:a16="http://schemas.microsoft.com/office/drawing/2014/main" val="10005"/>
                  </a:ext>
                </a:extLst>
              </a:tr>
              <a:tr h="647150">
                <a:tc>
                  <a:txBody>
                    <a:bodyPr/>
                    <a:lstStyle/>
                    <a:p>
                      <a:pPr algn="ctr"/>
                      <a:r>
                        <a:rPr lang="en-US" sz="2000" dirty="0"/>
                        <a:t>5</a:t>
                      </a:r>
                    </a:p>
                  </a:txBody>
                  <a:tcPr marL="63305" marR="63305" marT="34291" marB="34291"/>
                </a:tc>
                <a:tc>
                  <a:txBody>
                    <a:bodyPr/>
                    <a:lstStyle/>
                    <a:p>
                      <a:pPr algn="l"/>
                      <a:r>
                        <a:rPr lang="en-US" sz="2000" dirty="0"/>
                        <a:t>Marianas</a:t>
                      </a:r>
                      <a:r>
                        <a:rPr lang="en-US" sz="2000" baseline="0" dirty="0"/>
                        <a:t> Web</a:t>
                      </a:r>
                      <a:endParaRPr lang="en-US" sz="2000" dirty="0"/>
                    </a:p>
                  </a:txBody>
                  <a:tcPr marL="63305" marR="63305" marT="34291" marB="34291">
                    <a:cell3D prstMaterial="dkEdge">
                      <a:bevel w="0" h="127000" prst="hardEdge"/>
                      <a:lightRig rig="flood" dir="t"/>
                    </a:cell3D>
                  </a:tcPr>
                </a:tc>
                <a:tc>
                  <a:txBody>
                    <a:bodyPr/>
                    <a:lstStyle/>
                    <a:p>
                      <a:pPr algn="l"/>
                      <a:r>
                        <a:rPr lang="en-US" sz="1800" dirty="0"/>
                        <a:t>Arms trafficking, illegal,</a:t>
                      </a:r>
                      <a:r>
                        <a:rPr lang="en-US" sz="1800" baseline="0" dirty="0"/>
                        <a:t> human drug testing, terrorism communication </a:t>
                      </a:r>
                      <a:endParaRPr lang="en-US" sz="1800" dirty="0"/>
                    </a:p>
                  </a:txBody>
                  <a:tcPr marL="63305" marR="63305" marT="34291" marB="34291"/>
                </a:tc>
                <a:extLst>
                  <a:ext uri="{0D108BD9-81ED-4DB2-BD59-A6C34878D82A}">
                    <a16:rowId xmlns:a16="http://schemas.microsoft.com/office/drawing/2014/main" val="10006"/>
                  </a:ext>
                </a:extLst>
              </a:tr>
              <a:tr h="391487">
                <a:tc>
                  <a:txBody>
                    <a:bodyPr/>
                    <a:lstStyle/>
                    <a:p>
                      <a:pPr algn="ctr"/>
                      <a:r>
                        <a:rPr lang="en-US" sz="2000" dirty="0"/>
                        <a:t>6-8</a:t>
                      </a:r>
                    </a:p>
                  </a:txBody>
                  <a:tcPr marL="63305" marR="63305" marT="34291" marB="34291"/>
                </a:tc>
                <a:tc>
                  <a:txBody>
                    <a:bodyPr/>
                    <a:lstStyle/>
                    <a:p>
                      <a:pPr algn="l"/>
                      <a:r>
                        <a:rPr lang="en-US" sz="2000" dirty="0"/>
                        <a:t>Dark</a:t>
                      </a:r>
                      <a:r>
                        <a:rPr lang="en-US" sz="2000" baseline="0" dirty="0"/>
                        <a:t> Web</a:t>
                      </a:r>
                      <a:endParaRPr lang="en-US" sz="2000" dirty="0"/>
                    </a:p>
                  </a:txBody>
                  <a:tcPr marL="63305" marR="63305" marT="34291" marB="34291"/>
                </a:tc>
                <a:tc>
                  <a:txBody>
                    <a:bodyPr/>
                    <a:lstStyle/>
                    <a:p>
                      <a:pPr algn="l"/>
                      <a:r>
                        <a:rPr lang="en-US" sz="1800" dirty="0"/>
                        <a:t>Government/Military</a:t>
                      </a:r>
                    </a:p>
                  </a:txBody>
                  <a:tcPr marL="63305" marR="63305" marT="34291" marB="34291"/>
                </a:tc>
                <a:extLst>
                  <a:ext uri="{0D108BD9-81ED-4DB2-BD59-A6C34878D82A}">
                    <a16:rowId xmlns:a16="http://schemas.microsoft.com/office/drawing/2014/main" val="10007"/>
                  </a:ext>
                </a:extLst>
              </a:tr>
            </a:tbl>
          </a:graphicData>
        </a:graphic>
      </p:graphicFrame>
      <p:pic>
        <p:nvPicPr>
          <p:cNvPr id="7" name="Picture 6"/>
          <p:cNvPicPr>
            <a:picLocks noChangeAspect="1"/>
          </p:cNvPicPr>
          <p:nvPr/>
        </p:nvPicPr>
        <p:blipFill>
          <a:blip r:embed="rId3"/>
          <a:stretch>
            <a:fillRect/>
          </a:stretch>
        </p:blipFill>
        <p:spPr>
          <a:xfrm>
            <a:off x="366899" y="2916417"/>
            <a:ext cx="960447" cy="1025932"/>
          </a:xfrm>
          <a:prstGeom prst="rect">
            <a:avLst/>
          </a:prstGeom>
        </p:spPr>
      </p:pic>
      <p:pic>
        <p:nvPicPr>
          <p:cNvPr id="8" name="Picture 7"/>
          <p:cNvPicPr>
            <a:picLocks noChangeAspect="1"/>
          </p:cNvPicPr>
          <p:nvPr/>
        </p:nvPicPr>
        <p:blipFill>
          <a:blip r:embed="rId4"/>
          <a:stretch>
            <a:fillRect/>
          </a:stretch>
        </p:blipFill>
        <p:spPr>
          <a:xfrm>
            <a:off x="10933667" y="1223538"/>
            <a:ext cx="1106063" cy="2280542"/>
          </a:xfrm>
          <a:prstGeom prst="rect">
            <a:avLst/>
          </a:prstGeom>
        </p:spPr>
      </p:pic>
      <p:pic>
        <p:nvPicPr>
          <p:cNvPr id="9" name="Picture 8"/>
          <p:cNvPicPr>
            <a:picLocks noChangeAspect="1"/>
          </p:cNvPicPr>
          <p:nvPr/>
        </p:nvPicPr>
        <p:blipFill>
          <a:blip r:embed="rId5"/>
          <a:stretch>
            <a:fillRect/>
          </a:stretch>
        </p:blipFill>
        <p:spPr>
          <a:xfrm>
            <a:off x="348223" y="1223538"/>
            <a:ext cx="1040633" cy="1557907"/>
          </a:xfrm>
          <a:prstGeom prst="rect">
            <a:avLst/>
          </a:prstGeom>
        </p:spPr>
      </p:pic>
      <p:pic>
        <p:nvPicPr>
          <p:cNvPr id="10" name="Picture 9"/>
          <p:cNvPicPr>
            <a:picLocks noChangeAspect="1"/>
          </p:cNvPicPr>
          <p:nvPr/>
        </p:nvPicPr>
        <p:blipFill>
          <a:blip r:embed="rId6"/>
          <a:stretch>
            <a:fillRect/>
          </a:stretch>
        </p:blipFill>
        <p:spPr>
          <a:xfrm>
            <a:off x="10953782" y="4135054"/>
            <a:ext cx="1162668" cy="1822064"/>
          </a:xfrm>
          <a:prstGeom prst="rect">
            <a:avLst/>
          </a:prstGeom>
        </p:spPr>
      </p:pic>
      <p:pic>
        <p:nvPicPr>
          <p:cNvPr id="11" name="Picture 10"/>
          <p:cNvPicPr>
            <a:picLocks noChangeAspect="1"/>
          </p:cNvPicPr>
          <p:nvPr/>
        </p:nvPicPr>
        <p:blipFill>
          <a:blip r:embed="rId7"/>
          <a:stretch>
            <a:fillRect/>
          </a:stretch>
        </p:blipFill>
        <p:spPr>
          <a:xfrm>
            <a:off x="419941" y="5205297"/>
            <a:ext cx="888728" cy="888728"/>
          </a:xfrm>
          <a:prstGeom prst="rect">
            <a:avLst/>
          </a:prstGeom>
        </p:spPr>
      </p:pic>
      <p:pic>
        <p:nvPicPr>
          <p:cNvPr id="12" name="Picture 11"/>
          <p:cNvPicPr>
            <a:picLocks noChangeAspect="1"/>
          </p:cNvPicPr>
          <p:nvPr/>
        </p:nvPicPr>
        <p:blipFill rotWithShape="1">
          <a:blip r:embed="rId8"/>
          <a:srcRect l="39268" t="-6734" r="10463" b="-6734"/>
          <a:stretch/>
        </p:blipFill>
        <p:spPr>
          <a:xfrm>
            <a:off x="451807" y="4060357"/>
            <a:ext cx="836686" cy="1107592"/>
          </a:xfrm>
          <a:prstGeom prst="rect">
            <a:avLst/>
          </a:prstGeom>
        </p:spPr>
      </p:pic>
    </p:spTree>
    <p:extLst>
      <p:ext uri="{BB962C8B-B14F-4D97-AF65-F5344CB8AC3E}">
        <p14:creationId xmlns:p14="http://schemas.microsoft.com/office/powerpoint/2010/main" val="3943750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3EB610-775E-1D45-BB6F-6B1B2860AC63}"/>
              </a:ext>
            </a:extLst>
          </p:cNvPr>
          <p:cNvPicPr>
            <a:picLocks noChangeAspect="1"/>
          </p:cNvPicPr>
          <p:nvPr/>
        </p:nvPicPr>
        <p:blipFill>
          <a:blip r:embed="rId2"/>
          <a:stretch>
            <a:fillRect/>
          </a:stretch>
        </p:blipFill>
        <p:spPr>
          <a:xfrm>
            <a:off x="88488" y="1203991"/>
            <a:ext cx="7087766" cy="4918954"/>
          </a:xfrm>
          <a:prstGeom prst="rect">
            <a:avLst/>
          </a:prstGeom>
        </p:spPr>
      </p:pic>
      <p:pic>
        <p:nvPicPr>
          <p:cNvPr id="3" name="Picture 2">
            <a:extLst>
              <a:ext uri="{FF2B5EF4-FFF2-40B4-BE49-F238E27FC236}">
                <a16:creationId xmlns:a16="http://schemas.microsoft.com/office/drawing/2014/main" id="{BEF9DE03-2035-3B4F-84BB-E75C06E906B2}"/>
              </a:ext>
            </a:extLst>
          </p:cNvPr>
          <p:cNvPicPr>
            <a:picLocks noChangeAspect="1"/>
          </p:cNvPicPr>
          <p:nvPr/>
        </p:nvPicPr>
        <p:blipFill>
          <a:blip r:embed="rId3"/>
          <a:stretch>
            <a:fillRect/>
          </a:stretch>
        </p:blipFill>
        <p:spPr>
          <a:xfrm>
            <a:off x="6430431" y="1203991"/>
            <a:ext cx="5524590" cy="4918954"/>
          </a:xfrm>
          <a:prstGeom prst="rect">
            <a:avLst/>
          </a:prstGeom>
        </p:spPr>
      </p:pic>
      <p:sp>
        <p:nvSpPr>
          <p:cNvPr id="4" name="Title 3">
            <a:extLst>
              <a:ext uri="{FF2B5EF4-FFF2-40B4-BE49-F238E27FC236}">
                <a16:creationId xmlns:a16="http://schemas.microsoft.com/office/drawing/2014/main" id="{BD565E6B-22A1-554C-B5B3-7B8E01EAACB5}"/>
              </a:ext>
            </a:extLst>
          </p:cNvPr>
          <p:cNvSpPr>
            <a:spLocks noGrp="1"/>
          </p:cNvSpPr>
          <p:nvPr>
            <p:ph type="title"/>
          </p:nvPr>
        </p:nvSpPr>
        <p:spPr>
          <a:xfrm>
            <a:off x="838200" y="-121572"/>
            <a:ext cx="10515600" cy="1325563"/>
          </a:xfrm>
        </p:spPr>
        <p:txBody>
          <a:bodyPr/>
          <a:lstStyle/>
          <a:p>
            <a:pPr algn="ctr"/>
            <a:r>
              <a:rPr lang="en-US" dirty="0"/>
              <a:t>Identify Deep/Dark Web Links http://</a:t>
            </a:r>
            <a:r>
              <a:rPr lang="en-US" dirty="0" err="1"/>
              <a:t>deepweblinks.org</a:t>
            </a:r>
            <a:endParaRPr lang="en-US" dirty="0"/>
          </a:p>
        </p:txBody>
      </p:sp>
    </p:spTree>
    <p:extLst>
      <p:ext uri="{BB962C8B-B14F-4D97-AF65-F5344CB8AC3E}">
        <p14:creationId xmlns:p14="http://schemas.microsoft.com/office/powerpoint/2010/main" val="864414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CAE5-59A3-CE4F-A3EB-F25C361DFF40}"/>
              </a:ext>
            </a:extLst>
          </p:cNvPr>
          <p:cNvSpPr>
            <a:spLocks noGrp="1"/>
          </p:cNvSpPr>
          <p:nvPr>
            <p:ph type="title"/>
          </p:nvPr>
        </p:nvSpPr>
        <p:spPr>
          <a:xfrm>
            <a:off x="576990" y="212518"/>
            <a:ext cx="6500433" cy="1325563"/>
          </a:xfrm>
        </p:spPr>
        <p:txBody>
          <a:bodyPr>
            <a:normAutofit/>
          </a:bodyPr>
          <a:lstStyle/>
          <a:p>
            <a:r>
              <a:rPr lang="en-US" sz="3200" dirty="0"/>
              <a:t>https://</a:t>
            </a:r>
            <a:r>
              <a:rPr lang="en-US" sz="3200" dirty="0" err="1"/>
              <a:t>www.deepwebsiteslinks.com</a:t>
            </a:r>
            <a:endParaRPr lang="en-US" sz="3200" dirty="0"/>
          </a:p>
        </p:txBody>
      </p:sp>
      <p:pic>
        <p:nvPicPr>
          <p:cNvPr id="3" name="Picture 2">
            <a:extLst>
              <a:ext uri="{FF2B5EF4-FFF2-40B4-BE49-F238E27FC236}">
                <a16:creationId xmlns:a16="http://schemas.microsoft.com/office/drawing/2014/main" id="{59DCA645-7403-A743-9542-E52DA0EA835B}"/>
              </a:ext>
            </a:extLst>
          </p:cNvPr>
          <p:cNvPicPr>
            <a:picLocks noChangeAspect="1"/>
          </p:cNvPicPr>
          <p:nvPr/>
        </p:nvPicPr>
        <p:blipFill>
          <a:blip r:embed="rId2"/>
          <a:stretch>
            <a:fillRect/>
          </a:stretch>
        </p:blipFill>
        <p:spPr>
          <a:xfrm>
            <a:off x="0" y="1690688"/>
            <a:ext cx="8560502" cy="4296282"/>
          </a:xfrm>
          <a:prstGeom prst="rect">
            <a:avLst/>
          </a:prstGeom>
        </p:spPr>
      </p:pic>
      <p:pic>
        <p:nvPicPr>
          <p:cNvPr id="4" name="Picture 3">
            <a:extLst>
              <a:ext uri="{FF2B5EF4-FFF2-40B4-BE49-F238E27FC236}">
                <a16:creationId xmlns:a16="http://schemas.microsoft.com/office/drawing/2014/main" id="{B0C8C496-2B78-5149-A5C0-525B990EB873}"/>
              </a:ext>
            </a:extLst>
          </p:cNvPr>
          <p:cNvPicPr>
            <a:picLocks noChangeAspect="1"/>
          </p:cNvPicPr>
          <p:nvPr/>
        </p:nvPicPr>
        <p:blipFill>
          <a:blip r:embed="rId3"/>
          <a:stretch>
            <a:fillRect/>
          </a:stretch>
        </p:blipFill>
        <p:spPr>
          <a:xfrm>
            <a:off x="7654413" y="59910"/>
            <a:ext cx="4532041" cy="6085578"/>
          </a:xfrm>
          <a:prstGeom prst="rect">
            <a:avLst/>
          </a:prstGeom>
        </p:spPr>
      </p:pic>
    </p:spTree>
    <p:extLst>
      <p:ext uri="{BB962C8B-B14F-4D97-AF65-F5344CB8AC3E}">
        <p14:creationId xmlns:p14="http://schemas.microsoft.com/office/powerpoint/2010/main" val="2347651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6D40BE-8784-C144-99A5-C7E057190D5D}"/>
              </a:ext>
            </a:extLst>
          </p:cNvPr>
          <p:cNvSpPr>
            <a:spLocks noGrp="1"/>
          </p:cNvSpPr>
          <p:nvPr>
            <p:ph type="title"/>
          </p:nvPr>
        </p:nvSpPr>
        <p:spPr/>
        <p:txBody>
          <a:bodyPr/>
          <a:lstStyle/>
          <a:p>
            <a:r>
              <a:rPr lang="en-US" dirty="0"/>
              <a:t>TOR</a:t>
            </a:r>
          </a:p>
        </p:txBody>
      </p:sp>
      <p:sp>
        <p:nvSpPr>
          <p:cNvPr id="4" name="Text Placeholder 3">
            <a:extLst>
              <a:ext uri="{FF2B5EF4-FFF2-40B4-BE49-F238E27FC236}">
                <a16:creationId xmlns:a16="http://schemas.microsoft.com/office/drawing/2014/main" id="{A4240999-7540-AD47-8AE7-06332FD4665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7528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2044" y="1180921"/>
            <a:ext cx="3335051" cy="1455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745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992" y="1387315"/>
            <a:ext cx="1997052" cy="1181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427652" y="2557706"/>
            <a:ext cx="6215743" cy="3243584"/>
          </a:xfrm>
          <a:prstGeom prst="rect">
            <a:avLst/>
          </a:prstGeom>
          <a:noFill/>
          <a:ln>
            <a:noFill/>
            <a:miter lim="800000"/>
            <a:headEnd/>
            <a:tailEn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469900" indent="-469900" algn="l" rtl="0" eaLnBrk="0" fontAlgn="base" hangingPunct="0">
              <a:spcBef>
                <a:spcPct val="20000"/>
              </a:spcBef>
              <a:spcAft>
                <a:spcPct val="0"/>
              </a:spcAft>
              <a:buClr>
                <a:srgbClr val="339966"/>
              </a:buClr>
              <a:buFont typeface="Wingdings" charset="0"/>
              <a:buChar char="o"/>
              <a:defRPr sz="2400" kern="1200">
                <a:solidFill>
                  <a:schemeClr val="tx1">
                    <a:lumMod val="75000"/>
                    <a:lumOff val="25000"/>
                  </a:schemeClr>
                </a:solidFill>
                <a:latin typeface="Calibri"/>
                <a:ea typeface="ＭＳ Ｐゴシック" charset="0"/>
                <a:cs typeface="Calibri"/>
              </a:defRPr>
            </a:lvl1pPr>
            <a:lvl2pPr marL="908050" indent="-436563" algn="l" rtl="0" eaLnBrk="0" fontAlgn="base" hangingPunct="0">
              <a:spcBef>
                <a:spcPct val="20000"/>
              </a:spcBef>
              <a:spcAft>
                <a:spcPct val="0"/>
              </a:spcAft>
              <a:buClr>
                <a:srgbClr val="339966"/>
              </a:buClr>
              <a:buFont typeface="Wingdings" charset="0"/>
              <a:buChar char="n"/>
              <a:defRPr sz="2000" kern="1200">
                <a:solidFill>
                  <a:schemeClr val="tx1">
                    <a:lumMod val="75000"/>
                    <a:lumOff val="25000"/>
                  </a:schemeClr>
                </a:solidFill>
                <a:latin typeface="Calibri"/>
                <a:ea typeface="ＭＳ Ｐゴシック" charset="0"/>
                <a:cs typeface="Calibri"/>
              </a:defRPr>
            </a:lvl2pPr>
            <a:lvl3pPr marL="1304925" indent="-395288" algn="l" rtl="0" eaLnBrk="0" fontAlgn="base" hangingPunct="0">
              <a:spcBef>
                <a:spcPct val="20000"/>
              </a:spcBef>
              <a:spcAft>
                <a:spcPct val="0"/>
              </a:spcAft>
              <a:buClr>
                <a:srgbClr val="339966"/>
              </a:buClr>
              <a:buFont typeface="Wingdings" charset="0"/>
              <a:buChar char="o"/>
              <a:defRPr sz="1800" kern="1200">
                <a:solidFill>
                  <a:schemeClr val="tx1">
                    <a:lumMod val="75000"/>
                    <a:lumOff val="25000"/>
                  </a:schemeClr>
                </a:solidFill>
                <a:latin typeface="Calibri"/>
                <a:ea typeface="ＭＳ Ｐゴシック" charset="0"/>
                <a:cs typeface="Calibri"/>
              </a:defRPr>
            </a:lvl3pPr>
            <a:lvl4pPr marL="1693863" indent="-387350" algn="l" rtl="0" eaLnBrk="0" fontAlgn="base" hangingPunct="0">
              <a:spcBef>
                <a:spcPct val="20000"/>
              </a:spcBef>
              <a:spcAft>
                <a:spcPct val="0"/>
              </a:spcAft>
              <a:buClr>
                <a:srgbClr val="339966"/>
              </a:buClr>
              <a:buFont typeface="Wingdings" charset="0"/>
              <a:buChar char="n"/>
              <a:defRPr sz="1600" kern="1200">
                <a:solidFill>
                  <a:schemeClr val="tx1">
                    <a:lumMod val="75000"/>
                    <a:lumOff val="25000"/>
                  </a:schemeClr>
                </a:solidFill>
                <a:latin typeface="Calibri"/>
                <a:ea typeface="ＭＳ Ｐゴシック" charset="0"/>
                <a:cs typeface="Calibri"/>
              </a:defRPr>
            </a:lvl4pPr>
            <a:lvl5pPr marL="2093913" indent="-398463" algn="l" rtl="0" eaLnBrk="0" fontAlgn="base" hangingPunct="0">
              <a:spcBef>
                <a:spcPct val="25000"/>
              </a:spcBef>
              <a:spcAft>
                <a:spcPct val="0"/>
              </a:spcAft>
              <a:buClr>
                <a:srgbClr val="339966"/>
              </a:buClr>
              <a:buFont typeface="Wingdings" charset="0"/>
              <a:buChar char="§"/>
              <a:defRPr sz="1400" kern="1200">
                <a:solidFill>
                  <a:schemeClr val="tx1">
                    <a:lumMod val="75000"/>
                    <a:lumOff val="25000"/>
                  </a:schemeClr>
                </a:solidFill>
                <a:latin typeface="Calibri"/>
                <a:ea typeface="ＭＳ Ｐゴシック"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9900" marR="0" lvl="0" indent="-469900" algn="l" defTabSz="914400" rtl="0" eaLnBrk="1" fontAlgn="base" latinLnBrk="0" hangingPunct="1">
              <a:lnSpc>
                <a:spcPct val="100000"/>
              </a:lnSpc>
              <a:spcBef>
                <a:spcPct val="20000"/>
              </a:spcBef>
              <a:spcAft>
                <a:spcPct val="0"/>
              </a:spcAft>
              <a:buClr>
                <a:srgbClr val="339966"/>
              </a:buClr>
              <a:buSzTx/>
              <a:buFont typeface="Wingdings" charset="0"/>
              <a:buNone/>
              <a:tabLst/>
              <a:defRPr/>
            </a:pPr>
            <a:endParaRPr kumimoji="0" lang="en-US" sz="1800" b="0" i="0" u="none" strike="noStrike" kern="1200" cap="none" spc="0" normalizeH="0" baseline="0" noProof="0" dirty="0">
              <a:ln>
                <a:noFill/>
              </a:ln>
              <a:solidFill>
                <a:srgbClr val="000000"/>
              </a:solidFill>
              <a:effectLst/>
              <a:uLnTx/>
              <a:uFillTx/>
              <a:latin typeface="Calibri"/>
              <a:ea typeface="ＭＳ Ｐゴシック" pitchFamily="1" charset="-128"/>
              <a:cs typeface="Calibri"/>
              <a:sym typeface="Times" charset="0"/>
            </a:endParaRPr>
          </a:p>
          <a:p>
            <a:pPr marL="0" marR="0" lvl="0" indent="0" algn="l" defTabSz="914400" rtl="0" eaLnBrk="0" fontAlgn="base" latinLnBrk="0" hangingPunct="1">
              <a:lnSpc>
                <a:spcPct val="100000"/>
              </a:lnSpc>
              <a:spcBef>
                <a:spcPct val="20000"/>
              </a:spcBef>
              <a:spcAft>
                <a:spcPct val="0"/>
              </a:spcAft>
              <a:buClr>
                <a:srgbClr val="339966"/>
              </a:buClr>
              <a:buSzTx/>
              <a:buFont typeface="Wingdings" charset="0"/>
              <a:buNone/>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Calibri"/>
                <a:sym typeface="Times" charset="0"/>
              </a:rPr>
              <a:t>Invented by the Navy in 2002 </a:t>
            </a:r>
          </a:p>
          <a:p>
            <a:pPr marL="0" marR="0" lvl="0" indent="0" algn="l" defTabSz="914400" rtl="0" eaLnBrk="0" fontAlgn="base" latinLnBrk="0" hangingPunct="1">
              <a:lnSpc>
                <a:spcPct val="100000"/>
              </a:lnSpc>
              <a:spcBef>
                <a:spcPct val="20000"/>
              </a:spcBef>
              <a:spcAft>
                <a:spcPct val="0"/>
              </a:spcAft>
              <a:buClr>
                <a:srgbClr val="339966"/>
              </a:buClr>
              <a:buSzTx/>
              <a:buFont typeface="Wingdings" charset="0"/>
              <a:buNone/>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Calibri"/>
                <a:sym typeface="Times" charset="0"/>
              </a:rPr>
              <a:t>Released to the public 2004</a:t>
            </a:r>
          </a:p>
          <a:p>
            <a:pPr marL="0" marR="0" lvl="0" indent="0" algn="l" defTabSz="914400" rtl="0" eaLnBrk="0" fontAlgn="base" latinLnBrk="0" hangingPunct="1">
              <a:lnSpc>
                <a:spcPct val="100000"/>
              </a:lnSpc>
              <a:spcBef>
                <a:spcPct val="20000"/>
              </a:spcBef>
              <a:spcAft>
                <a:spcPct val="0"/>
              </a:spcAft>
              <a:buClr>
                <a:srgbClr val="339966"/>
              </a:buClr>
              <a:buSzTx/>
              <a:buFont typeface="Wingdings" charset="0"/>
              <a:buNone/>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Calibri"/>
                <a:sym typeface="Times" charset="0"/>
              </a:rPr>
              <a:t>Protects against how we investigate suspicious activity</a:t>
            </a:r>
          </a:p>
          <a:p>
            <a:pPr marL="908050" marR="0" lvl="1" indent="-436563" algn="l" defTabSz="914400" rtl="0" eaLnBrk="0" fontAlgn="base" latinLnBrk="0" hangingPunct="1">
              <a:lnSpc>
                <a:spcPct val="100000"/>
              </a:lnSpc>
              <a:spcBef>
                <a:spcPct val="20000"/>
              </a:spcBef>
              <a:spcAft>
                <a:spcPct val="0"/>
              </a:spcAft>
              <a:buClr>
                <a:prstClr val="black"/>
              </a:buClr>
              <a:buSzTx/>
              <a:buFont typeface="Wingdings" charset="0"/>
              <a:buChar char="n"/>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Calibri"/>
                <a:sym typeface="Times" charset="0"/>
              </a:rPr>
              <a:t>Encrypted Emails, documents, recordings, etc.</a:t>
            </a:r>
          </a:p>
          <a:p>
            <a:pPr marL="908050" marR="0" lvl="1" indent="-436563" algn="l" defTabSz="914400" rtl="0" eaLnBrk="0" fontAlgn="base" latinLnBrk="0" hangingPunct="1">
              <a:lnSpc>
                <a:spcPct val="100000"/>
              </a:lnSpc>
              <a:spcBef>
                <a:spcPct val="20000"/>
              </a:spcBef>
              <a:spcAft>
                <a:spcPct val="0"/>
              </a:spcAft>
              <a:buClr>
                <a:prstClr val="black"/>
              </a:buClr>
              <a:buSzTx/>
              <a:buFont typeface="Wingdings" charset="0"/>
              <a:buChar char="n"/>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Calibri"/>
                <a:sym typeface="Times" charset="0"/>
              </a:rPr>
              <a:t>Complicates Tracerouting to point of impossible</a:t>
            </a:r>
          </a:p>
        </p:txBody>
      </p:sp>
      <p:sp>
        <p:nvSpPr>
          <p:cNvPr id="3" name="Title 2">
            <a:extLst>
              <a:ext uri="{FF2B5EF4-FFF2-40B4-BE49-F238E27FC236}">
                <a16:creationId xmlns:a16="http://schemas.microsoft.com/office/drawing/2014/main" id="{253BDA14-4979-8C48-BBBA-85715A7CD7EE}"/>
              </a:ext>
            </a:extLst>
          </p:cNvPr>
          <p:cNvSpPr>
            <a:spLocks noGrp="1"/>
          </p:cNvSpPr>
          <p:nvPr>
            <p:ph type="title"/>
          </p:nvPr>
        </p:nvSpPr>
        <p:spPr>
          <a:xfrm>
            <a:off x="838200" y="-15132"/>
            <a:ext cx="10515600" cy="1325563"/>
          </a:xfrm>
        </p:spPr>
        <p:txBody>
          <a:bodyPr/>
          <a:lstStyle/>
          <a:p>
            <a:pPr algn="ctr"/>
            <a:r>
              <a:rPr lang="en-US" dirty="0"/>
              <a:t>The Onion Router</a:t>
            </a:r>
          </a:p>
        </p:txBody>
      </p:sp>
      <p:sp>
        <p:nvSpPr>
          <p:cNvPr id="9" name="Slide Number Placeholder 3"/>
          <p:cNvSpPr>
            <a:spLocks noGrp="1"/>
          </p:cNvSpPr>
          <p:nvPr>
            <p:ph type="sldNum" sz="quarter" idx="12"/>
          </p:nvPr>
        </p:nvSpPr>
        <p:spPr>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D1D37-925E-6B40-B7CB-A1AE09338A81}"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Rectangle 3">
            <a:extLst>
              <a:ext uri="{FF2B5EF4-FFF2-40B4-BE49-F238E27FC236}">
                <a16:creationId xmlns:a16="http://schemas.microsoft.com/office/drawing/2014/main" id="{3F92152A-5302-BA4C-B5E7-2A33EBDCC14A}"/>
              </a:ext>
            </a:extLst>
          </p:cNvPr>
          <p:cNvSpPr txBox="1">
            <a:spLocks noChangeArrowheads="1"/>
          </p:cNvSpPr>
          <p:nvPr/>
        </p:nvSpPr>
        <p:spPr bwMode="auto">
          <a:xfrm>
            <a:off x="5976257" y="935914"/>
            <a:ext cx="6215743" cy="3243584"/>
          </a:xfrm>
          <a:prstGeom prst="rect">
            <a:avLst/>
          </a:prstGeom>
          <a:noFill/>
          <a:ln>
            <a:noFill/>
            <a:miter lim="800000"/>
            <a:headEnd/>
            <a:tailEn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469900" indent="-469900" algn="l" rtl="0" eaLnBrk="0" fontAlgn="base" hangingPunct="0">
              <a:spcBef>
                <a:spcPct val="20000"/>
              </a:spcBef>
              <a:spcAft>
                <a:spcPct val="0"/>
              </a:spcAft>
              <a:buClr>
                <a:srgbClr val="339966"/>
              </a:buClr>
              <a:buFont typeface="Wingdings" charset="0"/>
              <a:buChar char="o"/>
              <a:defRPr sz="2400" kern="1200">
                <a:solidFill>
                  <a:schemeClr val="tx1">
                    <a:lumMod val="75000"/>
                    <a:lumOff val="25000"/>
                  </a:schemeClr>
                </a:solidFill>
                <a:latin typeface="Calibri"/>
                <a:ea typeface="ＭＳ Ｐゴシック" charset="0"/>
                <a:cs typeface="Calibri"/>
              </a:defRPr>
            </a:lvl1pPr>
            <a:lvl2pPr marL="908050" indent="-436563" algn="l" rtl="0" eaLnBrk="0" fontAlgn="base" hangingPunct="0">
              <a:spcBef>
                <a:spcPct val="20000"/>
              </a:spcBef>
              <a:spcAft>
                <a:spcPct val="0"/>
              </a:spcAft>
              <a:buClr>
                <a:srgbClr val="339966"/>
              </a:buClr>
              <a:buFont typeface="Wingdings" charset="0"/>
              <a:buChar char="n"/>
              <a:defRPr sz="2000" kern="1200">
                <a:solidFill>
                  <a:schemeClr val="tx1">
                    <a:lumMod val="75000"/>
                    <a:lumOff val="25000"/>
                  </a:schemeClr>
                </a:solidFill>
                <a:latin typeface="Calibri"/>
                <a:ea typeface="ＭＳ Ｐゴシック" charset="0"/>
                <a:cs typeface="Calibri"/>
              </a:defRPr>
            </a:lvl2pPr>
            <a:lvl3pPr marL="1304925" indent="-395288" algn="l" rtl="0" eaLnBrk="0" fontAlgn="base" hangingPunct="0">
              <a:spcBef>
                <a:spcPct val="20000"/>
              </a:spcBef>
              <a:spcAft>
                <a:spcPct val="0"/>
              </a:spcAft>
              <a:buClr>
                <a:srgbClr val="339966"/>
              </a:buClr>
              <a:buFont typeface="Wingdings" charset="0"/>
              <a:buChar char="o"/>
              <a:defRPr sz="1800" kern="1200">
                <a:solidFill>
                  <a:schemeClr val="tx1">
                    <a:lumMod val="75000"/>
                    <a:lumOff val="25000"/>
                  </a:schemeClr>
                </a:solidFill>
                <a:latin typeface="Calibri"/>
                <a:ea typeface="ＭＳ Ｐゴシック" charset="0"/>
                <a:cs typeface="Calibri"/>
              </a:defRPr>
            </a:lvl3pPr>
            <a:lvl4pPr marL="1693863" indent="-387350" algn="l" rtl="0" eaLnBrk="0" fontAlgn="base" hangingPunct="0">
              <a:spcBef>
                <a:spcPct val="20000"/>
              </a:spcBef>
              <a:spcAft>
                <a:spcPct val="0"/>
              </a:spcAft>
              <a:buClr>
                <a:srgbClr val="339966"/>
              </a:buClr>
              <a:buFont typeface="Wingdings" charset="0"/>
              <a:buChar char="n"/>
              <a:defRPr sz="1600" kern="1200">
                <a:solidFill>
                  <a:schemeClr val="tx1">
                    <a:lumMod val="75000"/>
                    <a:lumOff val="25000"/>
                  </a:schemeClr>
                </a:solidFill>
                <a:latin typeface="Calibri"/>
                <a:ea typeface="ＭＳ Ｐゴシック" charset="0"/>
                <a:cs typeface="Calibri"/>
              </a:defRPr>
            </a:lvl4pPr>
            <a:lvl5pPr marL="2093913" indent="-398463" algn="l" rtl="0" eaLnBrk="0" fontAlgn="base" hangingPunct="0">
              <a:spcBef>
                <a:spcPct val="25000"/>
              </a:spcBef>
              <a:spcAft>
                <a:spcPct val="0"/>
              </a:spcAft>
              <a:buClr>
                <a:srgbClr val="339966"/>
              </a:buClr>
              <a:buFont typeface="Wingdings" charset="0"/>
              <a:buChar char="§"/>
              <a:defRPr sz="1400" kern="1200">
                <a:solidFill>
                  <a:schemeClr val="tx1">
                    <a:lumMod val="75000"/>
                    <a:lumOff val="25000"/>
                  </a:schemeClr>
                </a:solidFill>
                <a:latin typeface="Calibri"/>
                <a:ea typeface="ＭＳ Ｐゴシック"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9900" marR="0" lvl="0" indent="-469900" algn="l" defTabSz="914400" rtl="0" eaLnBrk="1" fontAlgn="base" latinLnBrk="0" hangingPunct="1">
              <a:lnSpc>
                <a:spcPct val="100000"/>
              </a:lnSpc>
              <a:spcBef>
                <a:spcPct val="20000"/>
              </a:spcBef>
              <a:spcAft>
                <a:spcPct val="0"/>
              </a:spcAft>
              <a:buClr>
                <a:srgbClr val="339966"/>
              </a:buClr>
              <a:buSzTx/>
              <a:buFont typeface="Wingdings" charset="0"/>
              <a:buNone/>
              <a:tabLst/>
              <a:defRPr/>
            </a:pPr>
            <a:endParaRPr kumimoji="0" lang="en-US" sz="1800" b="0" i="0" u="none" strike="noStrike" kern="1200" cap="none" spc="0" normalizeH="0" baseline="0" noProof="0" dirty="0">
              <a:ln>
                <a:noFill/>
              </a:ln>
              <a:solidFill>
                <a:srgbClr val="000000"/>
              </a:solidFill>
              <a:effectLst/>
              <a:uLnTx/>
              <a:uFillTx/>
              <a:latin typeface="Calibri"/>
              <a:ea typeface="ＭＳ Ｐゴシック" pitchFamily="1" charset="-128"/>
              <a:cs typeface="Calibri"/>
              <a:sym typeface="Times" charset="0"/>
            </a:endParaRPr>
          </a:p>
          <a:p>
            <a:pPr marL="0" marR="0" lvl="0" indent="0" algn="ctr" defTabSz="914400" rtl="0" eaLnBrk="0" fontAlgn="base" latinLnBrk="0" hangingPunct="1">
              <a:lnSpc>
                <a:spcPct val="100000"/>
              </a:lnSpc>
              <a:spcBef>
                <a:spcPct val="20000"/>
              </a:spcBef>
              <a:spcAft>
                <a:spcPct val="0"/>
              </a:spcAft>
              <a:buClr>
                <a:srgbClr val="339966"/>
              </a:buClr>
              <a:buSzTx/>
              <a:buFont typeface="Wingdings" charset="0"/>
              <a:buNone/>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Calibri"/>
                <a:sym typeface="Times" charset="0"/>
              </a:rPr>
              <a:t>Volunteer Based</a:t>
            </a:r>
          </a:p>
          <a:p>
            <a:pPr marL="0" marR="0" lvl="0" indent="0" algn="l" defTabSz="914400" rtl="0" eaLnBrk="0" fontAlgn="base" latinLnBrk="0" hangingPunct="1">
              <a:lnSpc>
                <a:spcPct val="100000"/>
              </a:lnSpc>
              <a:spcBef>
                <a:spcPct val="20000"/>
              </a:spcBef>
              <a:spcAft>
                <a:spcPct val="0"/>
              </a:spcAft>
              <a:buClr>
                <a:srgbClr val="339966"/>
              </a:buClr>
              <a:buSzTx/>
              <a:buFont typeface="Wingdings" charset="0"/>
              <a:buNone/>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Calibri"/>
                <a:sym typeface="Times" charset="0"/>
              </a:rPr>
              <a:t>	Nodes in at least 84 Countries</a:t>
            </a:r>
          </a:p>
          <a:p>
            <a:pPr marL="0" marR="0" lvl="0" indent="0" algn="l" defTabSz="914400" rtl="0" eaLnBrk="0" fontAlgn="base" latinLnBrk="0" hangingPunct="1">
              <a:lnSpc>
                <a:spcPct val="100000"/>
              </a:lnSpc>
              <a:spcBef>
                <a:spcPct val="20000"/>
              </a:spcBef>
              <a:spcAft>
                <a:spcPct val="0"/>
              </a:spcAft>
              <a:buClr>
                <a:srgbClr val="339966"/>
              </a:buClr>
              <a:buSzTx/>
              <a:buFont typeface="Wingdings" charset="0"/>
              <a:buNone/>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Calibri"/>
                <a:sym typeface="Times" charset="0"/>
              </a:rPr>
              <a:t>	5900+ Total Relay Nodes</a:t>
            </a:r>
          </a:p>
          <a:p>
            <a:pPr marL="0" marR="0" lvl="0" indent="0" algn="l" defTabSz="914400" rtl="0" eaLnBrk="0" fontAlgn="base" latinLnBrk="0" hangingPunct="1">
              <a:lnSpc>
                <a:spcPct val="100000"/>
              </a:lnSpc>
              <a:spcBef>
                <a:spcPct val="20000"/>
              </a:spcBef>
              <a:spcAft>
                <a:spcPct val="0"/>
              </a:spcAft>
              <a:buClr>
                <a:srgbClr val="339966"/>
              </a:buClr>
              <a:buSzTx/>
              <a:buFont typeface="Wingdings" charset="0"/>
              <a:buNone/>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Calibri"/>
                <a:sym typeface="Times" charset="0"/>
              </a:rPr>
              <a:t>	Universities and Research 	Institutions most common</a:t>
            </a:r>
            <a:endParaRPr kumimoji="0" lang="en-US" sz="2400" b="0" i="0" u="none" strike="noStrike" kern="1200" cap="none" spc="0" normalizeH="0" baseline="0" noProof="0" dirty="0">
              <a:ln>
                <a:noFill/>
              </a:ln>
              <a:solidFill>
                <a:srgbClr val="000000">
                  <a:lumMod val="75000"/>
                  <a:lumOff val="25000"/>
                </a:srgbClr>
              </a:solidFill>
              <a:effectLst/>
              <a:uLnTx/>
              <a:uFillTx/>
              <a:latin typeface="Calibri"/>
              <a:ea typeface="ＭＳ Ｐゴシック" pitchFamily="1" charset="-128"/>
              <a:cs typeface="Calibri"/>
              <a:sym typeface="Times" charset="0"/>
            </a:endParaRPr>
          </a:p>
        </p:txBody>
      </p:sp>
    </p:spTree>
    <p:extLst>
      <p:ext uri="{BB962C8B-B14F-4D97-AF65-F5344CB8AC3E}">
        <p14:creationId xmlns:p14="http://schemas.microsoft.com/office/powerpoint/2010/main" val="2850529479"/>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2001</Words>
  <Application>Microsoft Macintosh PowerPoint</Application>
  <PresentationFormat>Widescreen</PresentationFormat>
  <Paragraphs>145</Paragraphs>
  <Slides>11</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Calibri Light</vt:lpstr>
      <vt:lpstr>Copperplate</vt:lpstr>
      <vt:lpstr>Times</vt:lpstr>
      <vt:lpstr>Times New Roman</vt:lpstr>
      <vt:lpstr>Verdana</vt:lpstr>
      <vt:lpstr>Wingdings</vt:lpstr>
      <vt:lpstr>3_Office Theme</vt:lpstr>
      <vt:lpstr>Cryptocurrency and Alternate Systems</vt:lpstr>
      <vt:lpstr>Surface, Deep, Dark Web</vt:lpstr>
      <vt:lpstr>PowerPoint Presentation</vt:lpstr>
      <vt:lpstr> The “Darknet” “Deep Web,” “Invisible Web” Concept</vt:lpstr>
      <vt:lpstr>PowerPoint Presentation</vt:lpstr>
      <vt:lpstr>Identify Deep/Dark Web Links http://deepweblinks.org</vt:lpstr>
      <vt:lpstr>https://www.deepwebsiteslinks.com</vt:lpstr>
      <vt:lpstr>TOR</vt:lpstr>
      <vt:lpstr>The Onion Router</vt:lpstr>
      <vt:lpstr>https://torflow.uncharted.software</vt:lpstr>
      <vt:lpstr>The TOR Relay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Cryptocurrency and Alternate Systems</dc:title>
  <dc:creator>Michael Loughnane</dc:creator>
  <cp:lastModifiedBy>Michael Loughnane</cp:lastModifiedBy>
  <cp:revision>1</cp:revision>
  <dcterms:created xsi:type="dcterms:W3CDTF">2021-05-12T19:55:47Z</dcterms:created>
  <dcterms:modified xsi:type="dcterms:W3CDTF">2021-05-12T19:57:21Z</dcterms:modified>
</cp:coreProperties>
</file>